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7"/>
  </p:notesMasterIdLst>
  <p:handoutMasterIdLst>
    <p:handoutMasterId r:id="rId78"/>
  </p:handoutMasterIdLst>
  <p:sldIdLst>
    <p:sldId id="641" r:id="rId3"/>
    <p:sldId id="517" r:id="rId4"/>
    <p:sldId id="734" r:id="rId5"/>
    <p:sldId id="624" r:id="rId6"/>
    <p:sldId id="695" r:id="rId7"/>
    <p:sldId id="696" r:id="rId8"/>
    <p:sldId id="697" r:id="rId9"/>
    <p:sldId id="646" r:id="rId10"/>
    <p:sldId id="728" r:id="rId11"/>
    <p:sldId id="684" r:id="rId12"/>
    <p:sldId id="651" r:id="rId13"/>
    <p:sldId id="729" r:id="rId14"/>
    <p:sldId id="732" r:id="rId15"/>
    <p:sldId id="727" r:id="rId16"/>
    <p:sldId id="699" r:id="rId17"/>
    <p:sldId id="700" r:id="rId18"/>
    <p:sldId id="701" r:id="rId19"/>
    <p:sldId id="702" r:id="rId20"/>
    <p:sldId id="661" r:id="rId21"/>
    <p:sldId id="733" r:id="rId22"/>
    <p:sldId id="711" r:id="rId23"/>
    <p:sldId id="716" r:id="rId24"/>
    <p:sldId id="676" r:id="rId25"/>
    <p:sldId id="718" r:id="rId26"/>
    <p:sldId id="664" r:id="rId27"/>
    <p:sldId id="654" r:id="rId28"/>
    <p:sldId id="723" r:id="rId29"/>
    <p:sldId id="722" r:id="rId30"/>
    <p:sldId id="719" r:id="rId31"/>
    <p:sldId id="670" r:id="rId32"/>
    <p:sldId id="735" r:id="rId33"/>
    <p:sldId id="736" r:id="rId34"/>
    <p:sldId id="737" r:id="rId35"/>
    <p:sldId id="738" r:id="rId36"/>
    <p:sldId id="739" r:id="rId37"/>
    <p:sldId id="740" r:id="rId38"/>
    <p:sldId id="741" r:id="rId39"/>
    <p:sldId id="742" r:id="rId40"/>
    <p:sldId id="743" r:id="rId41"/>
    <p:sldId id="744" r:id="rId42"/>
    <p:sldId id="745" r:id="rId43"/>
    <p:sldId id="746" r:id="rId44"/>
    <p:sldId id="755" r:id="rId45"/>
    <p:sldId id="756" r:id="rId46"/>
    <p:sldId id="757" r:id="rId47"/>
    <p:sldId id="758" r:id="rId48"/>
    <p:sldId id="759" r:id="rId49"/>
    <p:sldId id="760" r:id="rId50"/>
    <p:sldId id="761" r:id="rId51"/>
    <p:sldId id="747" r:id="rId52"/>
    <p:sldId id="748" r:id="rId53"/>
    <p:sldId id="749" r:id="rId54"/>
    <p:sldId id="750" r:id="rId55"/>
    <p:sldId id="751" r:id="rId56"/>
    <p:sldId id="752" r:id="rId57"/>
    <p:sldId id="753" r:id="rId58"/>
    <p:sldId id="754" r:id="rId59"/>
    <p:sldId id="762" r:id="rId60"/>
    <p:sldId id="763" r:id="rId61"/>
    <p:sldId id="764" r:id="rId62"/>
    <p:sldId id="765" r:id="rId63"/>
    <p:sldId id="766" r:id="rId64"/>
    <p:sldId id="767" r:id="rId65"/>
    <p:sldId id="768" r:id="rId66"/>
    <p:sldId id="725" r:id="rId67"/>
    <p:sldId id="720" r:id="rId68"/>
    <p:sldId id="633" r:id="rId69"/>
    <p:sldId id="665" r:id="rId70"/>
    <p:sldId id="703" r:id="rId71"/>
    <p:sldId id="680" r:id="rId72"/>
    <p:sldId id="715" r:id="rId73"/>
    <p:sldId id="717" r:id="rId74"/>
    <p:sldId id="685" r:id="rId75"/>
    <p:sldId id="688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C0B639-5302-3448-BF49-1CA157FD6C8E}">
          <p14:sldIdLst>
            <p14:sldId id="641"/>
          </p14:sldIdLst>
        </p14:section>
        <p14:section name="Motivation" id="{5A7BC5E3-5971-2043-9EC7-65AA6EA009CB}">
          <p14:sldIdLst>
            <p14:sldId id="517"/>
          </p14:sldIdLst>
        </p14:section>
        <p14:section name="Salus" id="{D1728D0C-CC91-4CE4-95FB-79D79EC30763}">
          <p14:sldIdLst>
            <p14:sldId id="734"/>
            <p14:sldId id="624"/>
            <p14:sldId id="695"/>
            <p14:sldId id="696"/>
            <p14:sldId id="697"/>
            <p14:sldId id="646"/>
            <p14:sldId id="728"/>
            <p14:sldId id="684"/>
            <p14:sldId id="651"/>
            <p14:sldId id="729"/>
            <p14:sldId id="732"/>
            <p14:sldId id="727"/>
            <p14:sldId id="699"/>
            <p14:sldId id="700"/>
            <p14:sldId id="701"/>
            <p14:sldId id="702"/>
            <p14:sldId id="661"/>
            <p14:sldId id="733"/>
            <p14:sldId id="711"/>
            <p14:sldId id="716"/>
            <p14:sldId id="676"/>
            <p14:sldId id="718"/>
            <p14:sldId id="664"/>
            <p14:sldId id="654"/>
            <p14:sldId id="723"/>
            <p14:sldId id="722"/>
            <p14:sldId id="719"/>
            <p14:sldId id="670"/>
            <p14:sldId id="735"/>
          </p14:sldIdLst>
        </p14:section>
        <p14:section name="SuperNeuron" id="{A8850F3E-9467-43CC-B2A5-DB96DC218C52}">
          <p14:sldIdLst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55"/>
            <p14:sldId id="756"/>
            <p14:sldId id="757"/>
            <p14:sldId id="758"/>
            <p14:sldId id="759"/>
            <p14:sldId id="760"/>
            <p14:sldId id="761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62"/>
            <p14:sldId id="763"/>
            <p14:sldId id="764"/>
            <p14:sldId id="765"/>
            <p14:sldId id="766"/>
            <p14:sldId id="767"/>
            <p14:sldId id="768"/>
          </p14:sldIdLst>
        </p14:section>
        <p14:section name="Hidden" id="{85FD5154-FBF8-461C-948A-06C355D99EE2}">
          <p14:sldIdLst>
            <p14:sldId id="725"/>
            <p14:sldId id="720"/>
            <p14:sldId id="633"/>
            <p14:sldId id="665"/>
            <p14:sldId id="703"/>
            <p14:sldId id="680"/>
            <p14:sldId id="715"/>
            <p14:sldId id="717"/>
            <p14:sldId id="685"/>
            <p14:sldId id="6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500"/>
    <a:srgbClr val="252525"/>
    <a:srgbClr val="E46C09"/>
    <a:srgbClr val="FFA614"/>
    <a:srgbClr val="F79646"/>
    <a:srgbClr val="D9001F"/>
    <a:srgbClr val="09245F"/>
    <a:srgbClr val="063475"/>
    <a:srgbClr val="3B59B6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90" autoAdjust="0"/>
    <p:restoredTop sz="87202" autoAdjust="0"/>
  </p:normalViewPr>
  <p:slideViewPr>
    <p:cSldViewPr snapToGrid="0">
      <p:cViewPr>
        <p:scale>
          <a:sx n="66" d="100"/>
          <a:sy n="66" d="100"/>
        </p:scale>
        <p:origin x="1032" y="822"/>
      </p:cViewPr>
      <p:guideLst/>
    </p:cSldViewPr>
  </p:slideViewPr>
  <p:outlineViewPr>
    <p:cViewPr>
      <p:scale>
        <a:sx n="33" d="100"/>
        <a:sy n="33" d="100"/>
      </p:scale>
      <p:origin x="0" y="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8A9FB-3EC7-E343-83C8-FFBCE6078DD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84C56-0E71-3044-86C5-D01F290F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99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6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Paramount to implement time sharing and preemption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make sense of this statement, let's take a sidestep and have a closer look at memory usage of dl jobs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64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6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Just transfer the model data: still, the data transfer time is non-negligible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6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how we implemented an efficient job switching mechanism.</a:t>
            </a:r>
          </a:p>
          <a:p>
            <a:endParaRPr lang="en-US" dirty="0"/>
          </a:p>
          <a:p>
            <a:r>
              <a:rPr lang="en-US" dirty="0"/>
              <a:t>It has pros…</a:t>
            </a:r>
          </a:p>
          <a:p>
            <a:endParaRPr lang="en-US" dirty="0"/>
          </a:p>
          <a:p>
            <a:r>
              <a:rPr lang="en-US" dirty="0"/>
              <a:t>The downside is… We can not break the iteration.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95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9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86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21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CDF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4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- Familiar with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4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CDF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13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- Familiar with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19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aseline="0" dirty="0" err="1"/>
              <a:t>AlexNet</a:t>
            </a:r>
            <a:r>
              <a:rPr lang="en-US" altLang="zh-CN" sz="1200" baseline="0" dirty="0"/>
              <a:t> has 9 sequential layers.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/>
              <a:t>VGG also has a similar structure, consisting of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 sequential layers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aseline="0" dirty="0"/>
              <a:t>Inception: less than 25 layers</a:t>
            </a:r>
          </a:p>
          <a:p>
            <a:endParaRPr lang="en-US" altLang="zh-CN" sz="1200" baseline="0" dirty="0"/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first architecture that reaches 100 layers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DenseNet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uses a full join to further improve the computation efficiency of </a:t>
            </a:r>
            <a:r>
              <a:rPr lang="en-US" altLang="zh-CN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altLang="zh-CN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CN" sz="12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4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In this plot,</a:t>
            </a:r>
          </a:p>
          <a:p>
            <a:r>
              <a:rPr lang="en-US" altLang="zh-CN" baseline="0" dirty="0"/>
              <a:t>the red bar is the training memory demand with convolution workspace, </a:t>
            </a:r>
          </a:p>
          <a:p>
            <a:r>
              <a:rPr lang="en-US" altLang="zh-CN" baseline="0" dirty="0"/>
              <a:t>while the blue one is the memory demand without the convolution workspace. </a:t>
            </a:r>
          </a:p>
          <a:p>
            <a:endParaRPr lang="en-US" altLang="zh-CN" baseline="0" dirty="0"/>
          </a:p>
          <a:p>
            <a:r>
              <a:rPr lang="en-US" altLang="zh-CN" dirty="0"/>
              <a:t>Convolution workspace</a:t>
            </a:r>
            <a:r>
              <a:rPr lang="en-US" altLang="zh-CN" baseline="0" dirty="0"/>
              <a:t> is used to speedup the convolution, thereby it is critical to the overall performance. </a:t>
            </a:r>
          </a:p>
          <a:p>
            <a:r>
              <a:rPr lang="en-US" altLang="zh-CN" baseline="0" dirty="0"/>
              <a:t>As of today, the largest onboard GPU RAM is only 16 GB, </a:t>
            </a:r>
          </a:p>
          <a:p>
            <a:r>
              <a:rPr lang="en-US" altLang="zh-CN" baseline="0" dirty="0"/>
              <a:t>but it is far from sufficient from satisfy the training, even using batch of 32.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29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Let’s take a look at how existing</a:t>
            </a:r>
            <a:r>
              <a:rPr lang="en-US" altLang="zh-CN" baseline="0" dirty="0"/>
              <a:t> frameworks handle the memory shortage issue.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Caffe and Torch direct reuse the forward tensors in the backward computation, but this scheme is limited in the non-linear cases.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With a full support of data flow analysis, later developed TensorFlow and </a:t>
            </a:r>
            <a:r>
              <a:rPr lang="en-US" altLang="zh-CN" baseline="0" dirty="0" err="1"/>
              <a:t>MXNet</a:t>
            </a:r>
            <a:r>
              <a:rPr lang="en-US" altLang="zh-CN" baseline="0" dirty="0"/>
              <a:t> perform much better in the tensor reusing.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They also introduce  other memory saving techniques.</a:t>
            </a:r>
          </a:p>
          <a:p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Tensor</a:t>
            </a:r>
            <a:r>
              <a:rPr lang="en-US" altLang="zh-CN" baseline="0" dirty="0"/>
              <a:t>Flow offloads some memory to the CPU, but it fails to optimize the communication between CPU and GPU.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 propose an abstraction of Unified Tensor Pool (UTP) to address this issue.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r>
              <a:rPr lang="en-US" altLang="zh-CN" baseline="0" dirty="0" err="1"/>
              <a:t>MXNet</a:t>
            </a:r>
            <a:r>
              <a:rPr lang="en-US" altLang="zh-CN" baseline="0" dirty="0"/>
              <a:t> trades computations for memory, but the strategy raises the peak memory for neglecting the none-uniform memory distribution. We propose Cost-aware re-computations to resolve this issue.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Most importantly, none of these frameworks achieve the best scenario in computing at the layer-wise granularity.</a:t>
            </a:r>
          </a:p>
          <a:p>
            <a:r>
              <a:rPr lang="en-US" altLang="zh-CN" baseline="0" dirty="0"/>
              <a:t>That is, a network should be trainable as long as the layer with the most memory usage can fit into the GPU.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839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 we want to achieve</a:t>
            </a:r>
            <a:r>
              <a:rPr lang="en-US" altLang="zh-CN" baseline="0" dirty="0"/>
              <a:t> this best case. Apart from that, we also want to maintain a high training speed.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11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These three techniques jointly work together, </a:t>
            </a:r>
          </a:p>
          <a:p>
            <a:r>
              <a:rPr lang="en-US" altLang="zh-CN" baseline="0" dirty="0"/>
              <a:t>successfully reduce the network-wide peak memory usage , </a:t>
            </a:r>
          </a:p>
          <a:p>
            <a:r>
              <a:rPr lang="en-US" altLang="zh-CN" baseline="0" dirty="0"/>
              <a:t>down to the maximal memory usage among layers.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6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analyze the data flow of linear and non-linear networks first.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linear networks, data is sequentially propagated in the forward pass;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 layer’s backward computation simply depends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previous layer.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 computation and dependency patterns are static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regardless of the total layers involved,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dependency is predictable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 without pre-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specifing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network architecture.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dependencies are much more complicated in the non-linear cases.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generalize two types of non-linear connections.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is join connections, which is used in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ResNet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DenseNet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forwards the output of a layer to </a:t>
            </a:r>
            <a:r>
              <a:rPr lang="en-US" altLang="zh-CN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sevearl</a:t>
            </a: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layers ahead.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is the fan connection, which is used in Inception Unit.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spans multiple branches and merges them together.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general, the data dependency is unpredictable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without pre-specifying the network architecture. </a:t>
            </a:r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79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found the first memory</a:t>
            </a:r>
            <a:r>
              <a:rPr lang="en-US" altLang="zh-CN" baseline="0" dirty="0"/>
              <a:t> saving</a:t>
            </a:r>
            <a:r>
              <a:rPr lang="en-US" altLang="zh-CN" dirty="0"/>
              <a:t> opportunity</a:t>
            </a:r>
            <a:r>
              <a:rPr lang="en-US" altLang="zh-CN" baseline="0" dirty="0"/>
              <a:t> </a:t>
            </a:r>
            <a:r>
              <a:rPr lang="en-US" altLang="zh-CN" dirty="0"/>
              <a:t>in the</a:t>
            </a:r>
            <a:r>
              <a:rPr lang="en-US" altLang="zh-CN" baseline="0" dirty="0"/>
              <a:t> data flow.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 core observation here is </a:t>
            </a:r>
          </a:p>
          <a:p>
            <a:r>
              <a:rPr lang="en-US" altLang="zh-CN" baseline="0" dirty="0"/>
              <a:t>“ Not all the tensors are in use at the same time”. </a:t>
            </a:r>
          </a:p>
          <a:p>
            <a:r>
              <a:rPr lang="en-US" altLang="zh-CN" baseline="0" dirty="0"/>
              <a:t>For example, in the top left figure, the tensors in red </a:t>
            </a:r>
          </a:p>
          <a:p>
            <a:r>
              <a:rPr lang="en-US" altLang="zh-CN" baseline="0" dirty="0"/>
              <a:t>are no longer needed when back-propagated to POOL layer. </a:t>
            </a:r>
          </a:p>
          <a:p>
            <a:r>
              <a:rPr lang="en-US" altLang="zh-CN" baseline="0" dirty="0"/>
              <a:t>This is also true for the non-linear architecture on the right.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This implies we can reuse the same physical memory </a:t>
            </a:r>
          </a:p>
          <a:p>
            <a:r>
              <a:rPr lang="en-US" altLang="zh-CN" baseline="0" dirty="0"/>
              <a:t>at different time partitions, (CLICK) </a:t>
            </a:r>
          </a:p>
          <a:p>
            <a:r>
              <a:rPr lang="en-US" altLang="zh-CN" baseline="0" dirty="0"/>
              <a:t>and this motivates us applying Liveness Analysis in the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611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an</a:t>
            </a:r>
            <a:r>
              <a:rPr lang="en-US" altLang="zh-CN" baseline="0" dirty="0"/>
              <a:t> animation about how “liveness analysis” works.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In general, we will check the dependency of subsequent computation steps.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If a tensor will be needed, we keep the tensor “live”, and free them otherwise.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 Let’s start with the forward propagation.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07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- Familiar with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Here we keep the output for the backward pass. </a:t>
            </a:r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135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56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132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We</a:t>
            </a:r>
            <a:r>
              <a:rPr lang="en-US" altLang="zh-CN" baseline="0" dirty="0"/>
              <a:t> start to free the first tensor here, as T3 is no longer needed in the subsequent computations. </a:t>
            </a:r>
            <a:endParaRPr lang="en-US" altLang="zh-CN" dirty="0"/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644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81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458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60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2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865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48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51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Let’s use the baseline of keeping all the tensors in the GPU.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baseline="0" dirty="0"/>
              <a:t>We compare the effect of liveness analysis against the baseline.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With liveness analysis, we reach the maximal memory at Step 5 with 4 live tensors, </a:t>
            </a:r>
          </a:p>
          <a:p>
            <a:r>
              <a:rPr lang="en-US" altLang="zh-CN" baseline="0" dirty="0"/>
              <a:t>while the baseline uses 9 tensors. </a:t>
            </a:r>
          </a:p>
          <a:p>
            <a:r>
              <a:rPr lang="en-US" altLang="zh-CN" baseline="0" dirty="0"/>
              <a:t>This demonstrates over half memory reduction. </a:t>
            </a:r>
          </a:p>
          <a:p>
            <a:r>
              <a:rPr lang="en-US" altLang="zh-CN" baseline="0" dirty="0"/>
              <a:t>In general, we start freeing tensors in the backward, </a:t>
            </a:r>
          </a:p>
          <a:p>
            <a:r>
              <a:rPr lang="en-US" altLang="zh-CN" baseline="0" dirty="0"/>
              <a:t>therefore liveness analysis offers round 50% memory saving. </a:t>
            </a:r>
            <a:endParaRPr lang="en-US" altLang="zh-CN" dirty="0"/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52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err="1"/>
              <a:t>AlexNet</a:t>
            </a:r>
            <a:r>
              <a:rPr lang="en-US" altLang="zh-CN" baseline="0" dirty="0"/>
              <a:t> has 23 forward steps and 23 backward steps;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 forward and backward steps are </a:t>
            </a:r>
            <a:r>
              <a:rPr lang="en-US" altLang="zh-CN" baseline="0" dirty="0" err="1"/>
              <a:t>splitted</a:t>
            </a:r>
            <a:r>
              <a:rPr lang="en-US" altLang="zh-CN" baseline="0" dirty="0"/>
              <a:t> by the black vertical line in the middle.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After applying the liveness analysis,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 blue line represents the actual memory usage at individual steps,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while the orange line represents the live tensor counts.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 see live tensor counts keep increasing in the forward,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and start decreasing in the backward. </a:t>
            </a:r>
          </a:p>
          <a:p>
            <a:endParaRPr lang="en-US" altLang="zh-CN" dirty="0"/>
          </a:p>
          <a:p>
            <a:r>
              <a:rPr lang="en-US" altLang="zh-CN" dirty="0"/>
              <a:t>With</a:t>
            </a:r>
            <a:r>
              <a:rPr lang="en-US" altLang="zh-CN" baseline="0" dirty="0"/>
              <a:t> liveness analysis, the peak memory gets reduced by almost 800 MB from the baseline. </a:t>
            </a:r>
            <a:endParaRPr lang="en-US" altLang="zh-CN" dirty="0"/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855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609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/>
              <a:t>We observe t</a:t>
            </a:r>
            <a:r>
              <a:rPr lang="en-US" altLang="zh-CN" dirty="0"/>
              <a:t>he second memory saving opportunity</a:t>
            </a:r>
            <a:r>
              <a:rPr lang="en-US" altLang="zh-CN" baseline="0" dirty="0"/>
              <a:t> in the computation patterns. (CLICK) (CLICK)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 top figure is the percentage of computation, while the bottom figure is the memory usage.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As highlighted in the figure, Convolution dominates most of the time, </a:t>
            </a:r>
          </a:p>
          <a:p>
            <a:r>
              <a:rPr lang="en-US" altLang="zh-CN" baseline="0" dirty="0"/>
              <a:t>suggesting the opportunity to overlap communications with computations.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This motivates us to use an external memory pool for offloading.</a:t>
            </a:r>
            <a:endParaRPr lang="en-US" altLang="zh-CN" dirty="0"/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385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So, the second</a:t>
            </a:r>
            <a:r>
              <a:rPr lang="en-US" altLang="zh-CN" baseline="0" dirty="0"/>
              <a:t> memory reduction technique  proposed by us is “Offload and Pre-fetch”.</a:t>
            </a:r>
          </a:p>
          <a:p>
            <a:r>
              <a:rPr lang="en-US" altLang="zh-CN" baseline="0" dirty="0"/>
              <a:t>Offload is to move outputs of CONV layers to CPU DRAM, </a:t>
            </a:r>
          </a:p>
          <a:p>
            <a:r>
              <a:rPr lang="en-US" altLang="zh-CN" baseline="0" dirty="0"/>
              <a:t>while Pre-fetch is to retrieve the offloaded outputs back to GPU.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In our implementation, we use the relatively large CPU DRAM as a the external buffer for tensor offloading. </a:t>
            </a:r>
          </a:p>
          <a:p>
            <a:r>
              <a:rPr lang="en-US" altLang="zh-CN" baseline="0" dirty="0"/>
              <a:t>But the concept is extensible to a broad physical memory. </a:t>
            </a:r>
            <a:r>
              <a:rPr lang="en-US" altLang="zh-CN" b="1" baseline="0" dirty="0"/>
              <a:t>(CLICK)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We propose an Unified Tensor Pool Abstraction or UTP to integrate various physical memory. 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 runtime allocates tensors, and each tensor requests memory from the UTP. </a:t>
            </a:r>
          </a:p>
          <a:p>
            <a:r>
              <a:rPr lang="en-US" altLang="zh-CN" baseline="0" dirty="0"/>
              <a:t>UTP manages the actual memory locations, and it can be located at the local CPU DRAM, or other remote places such as other Network GPU DRAM. 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Each remote allocations need communications to retrieve the actual content, </a:t>
            </a:r>
          </a:p>
          <a:p>
            <a:r>
              <a:rPr lang="en-US" altLang="zh-CN" baseline="0" dirty="0"/>
              <a:t>and the communication type depends on the location of remote memory. </a:t>
            </a:r>
          </a:p>
          <a:p>
            <a:r>
              <a:rPr lang="en-US" altLang="zh-CN" baseline="0" dirty="0"/>
              <a:t>For example, If the memory is at other network CPU DRAM, the communication can be RDMA.</a:t>
            </a:r>
            <a:endParaRPr lang="en-US" altLang="zh-CN" dirty="0"/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440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6955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477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 also observe t</a:t>
            </a:r>
            <a:r>
              <a:rPr lang="en-US" altLang="zh-CN" dirty="0"/>
              <a:t>he third memory saving opportunity </a:t>
            </a:r>
            <a:r>
              <a:rPr lang="en-US" altLang="zh-CN" baseline="0" dirty="0"/>
              <a:t>the computation pattern.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 time of non-convolution layers such as Activation and Batch Normalization are relatively small,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but the memory usages of these layers are not trivial.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These are highlighted by the red box in both figures.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So, it suggests an opportunity to reconstruct their results with little extra computations. (CLICK)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We introduce a new cost-aware re-computation strategy to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maintain a good performance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/>
              <a:t>while the core idea of </a:t>
            </a:r>
            <a:r>
              <a:rPr lang="en-US" altLang="zh-CN" dirty="0"/>
              <a:t>the re-computation</a:t>
            </a:r>
            <a:r>
              <a:rPr lang="en-US" altLang="zh-CN" baseline="0" dirty="0"/>
              <a:t> for memory</a:t>
            </a:r>
          </a:p>
          <a:p>
            <a:r>
              <a:rPr lang="en-US" altLang="zh-CN" baseline="0" dirty="0"/>
              <a:t>is to re-construct the forward dependency from the nearby convolution layers. 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Let’s first exam </a:t>
            </a:r>
            <a:r>
              <a:rPr lang="en-US" altLang="zh-CN" baseline="0" dirty="0"/>
              <a:t>two basic re-computation strategy, Memory Centric and Speed Centric strategy.</a:t>
            </a:r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29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72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29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423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502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621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 is an evaluation of speed</a:t>
            </a:r>
            <a:r>
              <a:rPr lang="en-US" altLang="zh-CN" baseline="0" dirty="0"/>
              <a:t> among different frameworks.</a:t>
            </a:r>
          </a:p>
          <a:p>
            <a:r>
              <a:rPr lang="en-US" altLang="zh-CN" baseline="0" dirty="0"/>
              <a:t> Our runtime consistent delivery the leading speed even though we can handle a much bigger network.</a:t>
            </a:r>
          </a:p>
          <a:p>
            <a:endParaRPr lang="en-US" altLang="zh-CN" baseline="0" dirty="0"/>
          </a:p>
          <a:p>
            <a:r>
              <a:rPr lang="en-US" altLang="zh-CN" baseline="0" dirty="0"/>
              <a:t>There is a trend for the performance to decrease with the increasing batch size. This is because of the increasing communications,</a:t>
            </a:r>
          </a:p>
          <a:p>
            <a:r>
              <a:rPr lang="en-US" altLang="zh-CN" baseline="0" dirty="0"/>
              <a:t>and it is hard to perfectly overlap computations with communication especially on the non-linear networks.</a:t>
            </a:r>
            <a:br>
              <a:rPr lang="en-US" altLang="zh-CN" baseline="0" dirty="0"/>
            </a:br>
            <a:r>
              <a:rPr lang="en-US" altLang="zh-CN" baseline="0" dirty="0"/>
              <a:t> </a:t>
            </a:r>
          </a:p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919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64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TODO:</a:t>
            </a:r>
            <a:r>
              <a:rPr lang="zh-CN" altLang="en-US" dirty="0"/>
              <a:t> </a:t>
            </a:r>
            <a:r>
              <a:rPr lang="en-US" altLang="zh-CN" dirty="0"/>
              <a:t>CDF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job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07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General-purpose coflow scheduling raises many challenges, and at least four remain unanswered in this work.</a:t>
            </a:r>
          </a:p>
          <a:p>
            <a:endParaRPr lang="en-US" baseline="0" dirty="0"/>
          </a:p>
          <a:p>
            <a:r>
              <a:rPr lang="en-US" baseline="0" dirty="0"/>
              <a:t>First, how to handle dependencies between multiple stages of a data-parallel job and multiple waves of a data-parallel job.</a:t>
            </a:r>
          </a:p>
          <a:p>
            <a:r>
              <a:rPr lang="en-US" baseline="0" dirty="0"/>
              <a:t>Second, how to emulate smallest-first scheduling without knowing flow sizes or the number of flows.</a:t>
            </a:r>
          </a:p>
          <a:p>
            <a:r>
              <a:rPr lang="en-US" baseline="0" dirty="0"/>
              <a:t>Third, how to handle master failure and support low latency coflows?</a:t>
            </a:r>
          </a:p>
          <a:p>
            <a:endParaRPr lang="en-US" baseline="0" dirty="0"/>
          </a:p>
          <a:p>
            <a:r>
              <a:rPr lang="en-US" baseline="0" dirty="0" err="1"/>
              <a:t>Baraat</a:t>
            </a:r>
            <a:r>
              <a:rPr lang="en-US" baseline="0" dirty="0"/>
              <a:t> addresses all three in the context of tasks, i.e., in the context of point-to-multipoint or multipoint-to-point coflows.</a:t>
            </a:r>
          </a:p>
          <a:p>
            <a:endParaRPr lang="en-US" baseline="0" dirty="0"/>
          </a:p>
          <a:p>
            <a:r>
              <a:rPr lang="en-US" baseline="0" dirty="0"/>
              <a:t>For data-parallel jobs, a more scenario is multipoint-to-multipoint scenario where matching plays an important role in addition to ordering.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484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one of the major </a:t>
            </a:r>
            <a:r>
              <a:rPr lang="en-US" baseline="0" dirty="0" err="1"/>
              <a:t>reaons</a:t>
            </a:r>
            <a:r>
              <a:rPr lang="en-US" baseline="0" dirty="0"/>
              <a:t> for memory underutilization issue in cluster.</a:t>
            </a:r>
          </a:p>
          <a:p>
            <a:endParaRPr lang="en-US" baseline="0" dirty="0"/>
          </a:p>
          <a:p>
            <a:r>
              <a:rPr lang="en-US" baseline="0" dirty="0"/>
              <a:t>Most of time, more than 80% memory is allocated to applications.</a:t>
            </a:r>
          </a:p>
          <a:p>
            <a:r>
              <a:rPr lang="en-US" baseline="0" dirty="0"/>
              <a:t>However, the actually usage is lower than 50%. </a:t>
            </a:r>
          </a:p>
          <a:p>
            <a:r>
              <a:rPr lang="en-US" baseline="0" dirty="0"/>
              <a:t>Users/ Applications are requesting extra memory to protect their performance.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Large portion of memory is not utilized, although they are allocated.</a:t>
            </a:r>
          </a:p>
          <a:p>
            <a:endParaRPr lang="en-US" dirty="0"/>
          </a:p>
          <a:p>
            <a:r>
              <a:rPr lang="en-US" dirty="0"/>
              <a:t>How can we use this part</a:t>
            </a:r>
            <a:r>
              <a:rPr lang="en-US" baseline="0" dirty="0"/>
              <a:t> memory?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 protect their performance. Their 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machines are having different free memory</a:t>
            </a:r>
          </a:p>
          <a:p>
            <a:endParaRPr lang="en-US" dirty="0"/>
          </a:p>
          <a:p>
            <a:r>
              <a:rPr lang="en-US" dirty="0"/>
              <a:t>And</a:t>
            </a:r>
            <a:r>
              <a:rPr lang="en-US" baseline="0" dirty="0"/>
              <a:t> the used memory are imbalanced across the cluster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High priority</a:t>
            </a:r>
          </a:p>
          <a:p>
            <a:r>
              <a:rPr lang="en-US" dirty="0"/>
              <a:t>Middle</a:t>
            </a:r>
            <a:r>
              <a:rPr lang="en-US" baseline="0" dirty="0"/>
              <a:t> priority</a:t>
            </a:r>
          </a:p>
          <a:p>
            <a:r>
              <a:rPr lang="en-US" baseline="0" dirty="0"/>
              <a:t>Low priority</a:t>
            </a:r>
          </a:p>
          <a:p>
            <a:endParaRPr lang="en-US" baseline="0" dirty="0"/>
          </a:p>
          <a:p>
            <a:r>
              <a:rPr lang="en-US" baseline="0" dirty="0"/>
              <a:t>12k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59D9E-2165-3240-B226-7C51A845E418}" type="slidenum">
              <a:rPr lang="en-US" smtClean="0"/>
              <a:t>73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0B5FD2C-99D6-684D-B188-8BEACCABC0AE}" type="datetime1">
              <a:rPr lang="en-US" smtClean="0"/>
              <a:t>4/1/2020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801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is one of the major </a:t>
            </a:r>
            <a:r>
              <a:rPr lang="en-US" baseline="0" dirty="0" err="1"/>
              <a:t>reaons</a:t>
            </a:r>
            <a:r>
              <a:rPr lang="en-US" baseline="0" dirty="0"/>
              <a:t> for memory underutilization issue in cluster.</a:t>
            </a:r>
          </a:p>
          <a:p>
            <a:endParaRPr lang="en-US" baseline="0" dirty="0"/>
          </a:p>
          <a:p>
            <a:r>
              <a:rPr lang="en-US" baseline="0" dirty="0"/>
              <a:t>Most of time, more than 80% memory is allocated to applications.</a:t>
            </a:r>
          </a:p>
          <a:p>
            <a:r>
              <a:rPr lang="en-US" baseline="0" dirty="0"/>
              <a:t>However, the actually usage is lower than 50%. </a:t>
            </a:r>
          </a:p>
          <a:p>
            <a:r>
              <a:rPr lang="en-US" baseline="0" dirty="0"/>
              <a:t>Users/ Applications are requesting extra memory to protect their performance.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Large portion of memory is not utilized, although they are allocated.</a:t>
            </a:r>
          </a:p>
          <a:p>
            <a:endParaRPr lang="en-US" dirty="0"/>
          </a:p>
          <a:p>
            <a:r>
              <a:rPr lang="en-US" dirty="0"/>
              <a:t>How can we use this part</a:t>
            </a:r>
            <a:r>
              <a:rPr lang="en-US" baseline="0" dirty="0"/>
              <a:t> memory?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To protect their performance. Their 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machines are having different free memory</a:t>
            </a:r>
          </a:p>
          <a:p>
            <a:endParaRPr lang="en-US" dirty="0"/>
          </a:p>
          <a:p>
            <a:r>
              <a:rPr lang="en-US" dirty="0"/>
              <a:t>And</a:t>
            </a:r>
            <a:r>
              <a:rPr lang="en-US" baseline="0" dirty="0"/>
              <a:t> the used memory are imbalanced across the cluster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High priority</a:t>
            </a:r>
          </a:p>
          <a:p>
            <a:r>
              <a:rPr lang="en-US" dirty="0"/>
              <a:t>Middle</a:t>
            </a:r>
            <a:r>
              <a:rPr lang="en-US" baseline="0" dirty="0"/>
              <a:t> priority</a:t>
            </a:r>
          </a:p>
          <a:p>
            <a:r>
              <a:rPr lang="en-US" baseline="0" dirty="0"/>
              <a:t>Low priority</a:t>
            </a:r>
          </a:p>
          <a:p>
            <a:endParaRPr lang="en-US" baseline="0" dirty="0"/>
          </a:p>
          <a:p>
            <a:r>
              <a:rPr lang="en-US" baseline="0" dirty="0"/>
              <a:t>12k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059D9E-2165-3240-B226-7C51A845E418}" type="slidenum">
              <a:rPr lang="en-US" smtClean="0"/>
              <a:t>74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0B5FD2C-99D6-684D-B188-8BEACCABC0AE}" type="datetime1">
              <a:rPr lang="en-US" smtClean="0"/>
              <a:t>4/1/2020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5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1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break the exclusiveness and efficiently share a GPU?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11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Gvim</a:t>
            </a:r>
            <a:r>
              <a:rPr lang="en-US" dirty="0"/>
              <a:t> </a:t>
            </a:r>
            <a:r>
              <a:rPr lang="en-US" dirty="0" err="1"/>
              <a:t>virtuGPU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47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63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</p:spPr>
        <p:txBody>
          <a:bodyPr anchor="ctr">
            <a:normAutofit/>
          </a:bodyPr>
          <a:lstStyle>
            <a:lvl1pPr marL="0" indent="685800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30860-4C51-8546-BA2D-3DB4C9FB383A}" type="datetime1">
              <a:rPr lang="en-US" smtClean="0"/>
              <a:t>4/1/2020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8E9BF-6FA1-8740-BC9F-64067C6C23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2464" y="6619285"/>
            <a:ext cx="369536" cy="238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2E4BC627-AC99-AB40-AA77-AD4C10984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4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</p:spPr>
        <p:txBody>
          <a:bodyPr anchor="ctr">
            <a:normAutofit/>
          </a:bodyPr>
          <a:lstStyle>
            <a:lvl1pPr marL="0" indent="685800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7C2D1-541A-E144-B760-D7C81D372E94}" type="datetime1">
              <a:rPr lang="en-US" smtClean="0"/>
              <a:t>4/1/2020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77CE595-95DA-CF4A-B5F3-54500F1D9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2464" y="6619285"/>
            <a:ext cx="369536" cy="238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E4BC627-AC99-AB40-AA77-AD4C10984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F125E-2352-DE42-88C5-48CB4A82B6A2}" type="datetime1">
              <a:rPr lang="en-US" smtClean="0"/>
              <a:t>4/1/2020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0846B7-DB0B-DD41-9EC2-46F3AFF1A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2464" y="6619285"/>
            <a:ext cx="369536" cy="238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ysClr val="windowText" lastClr="000000"/>
                </a:solidFill>
              </a:defRPr>
            </a:lvl1pPr>
          </a:lstStyle>
          <a:p>
            <a:fld id="{2E4BC627-AC99-AB40-AA77-AD4C10984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55F2-EA34-DC41-9CF4-670F89F6291B}" type="datetime1">
              <a:rPr lang="en-US" smtClean="0"/>
              <a:t>4/1/2020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F86B33-DDBF-364D-9796-C331266DC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22464" y="6619285"/>
            <a:ext cx="369536" cy="238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E4BC627-AC99-AB40-AA77-AD4C10984B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8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D3A7A-2880-6442-83DC-8005E97BE9E4}" type="datetime1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6280" y="6586917"/>
            <a:ext cx="385720" cy="271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B2CC1-D4BB-4D42-84AA-730512453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4BC627-AC99-AB40-AA77-AD4C10984B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7" r:id="rId3"/>
    <p:sldLayoutId id="2147483670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5400" i="0" kern="1200">
          <a:solidFill>
            <a:schemeClr val="tx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3"/>
          <p:cNvSpPr txBox="1">
            <a:spLocks/>
          </p:cNvSpPr>
          <p:nvPr/>
        </p:nvSpPr>
        <p:spPr>
          <a:xfrm>
            <a:off x="540220" y="1376988"/>
            <a:ext cx="111115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r>
              <a:rPr lang="en-US" sz="8000" dirty="0">
                <a:solidFill>
                  <a:schemeClr val="tx1">
                    <a:lumMod val="95000"/>
                    <a:lumOff val="5000"/>
                  </a:schemeClr>
                </a:solidFill>
                <a:latin typeface="Abril Fatface"/>
                <a:ea typeface="ＭＳ Ｐゴシック" charset="-128"/>
                <a:cs typeface="Abril Fatface"/>
              </a:rPr>
              <a:t>Salus &amp; </a:t>
            </a:r>
            <a:r>
              <a:rPr lang="en-US" sz="8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bril Fatface"/>
                <a:ea typeface="ＭＳ Ｐゴシック" charset="-128"/>
                <a:cs typeface="Abril Fatface"/>
              </a:rPr>
              <a:t>SuperNeurons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  <a:latin typeface="Abril Fatface"/>
              <a:ea typeface="ＭＳ Ｐゴシック" charset="-128"/>
              <a:cs typeface="Abril Fatface"/>
            </a:endParaRPr>
          </a:p>
        </p:txBody>
      </p:sp>
      <p:sp>
        <p:nvSpPr>
          <p:cNvPr id="72" name="Subtitle 8"/>
          <p:cNvSpPr txBox="1">
            <a:spLocks/>
          </p:cNvSpPr>
          <p:nvPr/>
        </p:nvSpPr>
        <p:spPr>
          <a:xfrm>
            <a:off x="628591" y="3185116"/>
            <a:ext cx="10934819" cy="1421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GPU (Memory) Management</a:t>
            </a:r>
          </a:p>
          <a:p>
            <a:pPr marL="0" indent="0">
              <a:buNone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For Deep Learning</a:t>
            </a:r>
          </a:p>
        </p:txBody>
      </p:sp>
      <p:sp>
        <p:nvSpPr>
          <p:cNvPr id="73" name="Subtitle 8"/>
          <p:cNvSpPr txBox="1">
            <a:spLocks/>
          </p:cNvSpPr>
          <p:nvPr/>
        </p:nvSpPr>
        <p:spPr bwMode="auto">
          <a:xfrm>
            <a:off x="540220" y="5665509"/>
            <a:ext cx="6931936" cy="86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Gill Sans"/>
                <a:ea typeface="ＭＳ Ｐゴシック" pitchFamily="-65" charset="-128"/>
                <a:cs typeface="Gill Sans"/>
              </a:defRPr>
            </a:lvl1pPr>
            <a:lvl2pPr marL="457200" indent="0" algn="ctr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 Light"/>
                <a:ea typeface="Corbel" charset="0"/>
                <a:cs typeface="Gill Sans Light"/>
              </a:rPr>
              <a:t>EECS 598 W20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 Light"/>
                <a:ea typeface="Corbel" charset="0"/>
                <a:cs typeface="Gill Sans Light"/>
              </a:rPr>
              <a:t>2020-04-01 By Peifeng Yu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458" y="4497354"/>
            <a:ext cx="1828800" cy="20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0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BAB5BE-65EB-A545-93FF-21BC458BF9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9" name="Table-Full">
            <a:extLst>
              <a:ext uri="{FF2B5EF4-FFF2-40B4-BE49-F238E27FC236}">
                <a16:creationId xmlns:a16="http://schemas.microsoft.com/office/drawing/2014/main" id="{5DFB4000-6C32-D24A-A3A9-E1FB192B4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8348829"/>
              </p:ext>
            </p:extLst>
          </p:nvPr>
        </p:nvGraphicFramePr>
        <p:xfrm>
          <a:off x="1129993" y="2304288"/>
          <a:ext cx="9932015" cy="2560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373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5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4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68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Approach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Efficiency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Dynamic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Memory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Flexible Scheduling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Static Partitioning (SP)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kern="120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sz="2400" b="0" i="0" kern="120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Multi-Process Service (</a:t>
                      </a:r>
                      <a:r>
                        <a:rPr lang="en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MPS)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kern="120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rgbClr val="F96500"/>
                          </a:solidFill>
                          <a:latin typeface="Abril Fatface" panose="02000503000000020003" pitchFamily="2" charset="77"/>
                          <a:ea typeface="Gill Sans Light" charset="0"/>
                          <a:cs typeface="Gill Sans Light" charset="0"/>
                        </a:rPr>
                        <a:t>Ideal</a:t>
                      </a:r>
                      <a:endParaRPr sz="2400" b="0" i="0" dirty="0">
                        <a:solidFill>
                          <a:srgbClr val="F96500"/>
                        </a:solidFill>
                        <a:latin typeface="Abril Fatface" panose="02000503000000020003" pitchFamily="2" charset="77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sz="2400" b="0" i="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502962651"/>
                  </a:ext>
                </a:extLst>
              </a:tr>
            </a:tbl>
          </a:graphicData>
        </a:graphic>
      </p:graphicFrame>
      <p:sp>
        <p:nvSpPr>
          <p:cNvPr id="12" name="Mask">
            <a:extLst>
              <a:ext uri="{FF2B5EF4-FFF2-40B4-BE49-F238E27FC236}">
                <a16:creationId xmlns:a16="http://schemas.microsoft.com/office/drawing/2014/main" id="{241AA942-A1DB-9749-A238-FE649FCE9269}"/>
              </a:ext>
            </a:extLst>
          </p:cNvPr>
          <p:cNvSpPr/>
          <p:nvPr/>
        </p:nvSpPr>
        <p:spPr>
          <a:xfrm>
            <a:off x="1129991" y="1330524"/>
            <a:ext cx="9932015" cy="1122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-Existing">
            <a:extLst>
              <a:ext uri="{FF2B5EF4-FFF2-40B4-BE49-F238E27FC236}">
                <a16:creationId xmlns:a16="http://schemas.microsoft.com/office/drawing/2014/main" id="{B3BE230D-E37B-924D-8715-E303C8C82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7832100"/>
              </p:ext>
            </p:extLst>
          </p:nvPr>
        </p:nvGraphicFramePr>
        <p:xfrm>
          <a:off x="1129993" y="2307105"/>
          <a:ext cx="9932015" cy="201159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373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5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4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68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Approach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Efficiency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Dynamic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Memory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Flexible Scheduling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Static Partitioning (SP)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kern="120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sz="2400" b="0" i="0" kern="120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Multi-Process Service (</a:t>
                      </a:r>
                      <a:r>
                        <a:rPr lang="en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MPS)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kern="120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-Header">
            <a:extLst>
              <a:ext uri="{FF2B5EF4-FFF2-40B4-BE49-F238E27FC236}">
                <a16:creationId xmlns:a16="http://schemas.microsoft.com/office/drawing/2014/main" id="{8DB0689C-7AE8-8C42-B563-AD32E86053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765400"/>
              </p:ext>
            </p:extLst>
          </p:nvPr>
        </p:nvGraphicFramePr>
        <p:xfrm>
          <a:off x="1129992" y="2304288"/>
          <a:ext cx="9932015" cy="9143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373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5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4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68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Approach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Efficiency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Dynamic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Memory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Flexible Scheduling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Design Goals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EDF8C3-0A40-A143-8B66-58A622974AA2}"/>
              </a:ext>
            </a:extLst>
          </p:cNvPr>
          <p:cNvSpPr txBox="1"/>
          <p:nvPr/>
        </p:nvSpPr>
        <p:spPr>
          <a:xfrm>
            <a:off x="3733134" y="4082368"/>
            <a:ext cx="47257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"/>
                <a:cs typeface="Gill Sans"/>
              </a:rPr>
              <a:t>Minimize deployment overhead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solidFill>
                  <a:prstClr val="black"/>
                </a:solidFill>
                <a:latin typeface="Gill Sans Light"/>
                <a:cs typeface="Gill Sans Light"/>
              </a:rPr>
              <a:t>No new hardware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>
                <a:solidFill>
                  <a:prstClr val="black"/>
                </a:solidFill>
                <a:latin typeface="Gill Sans Light"/>
                <a:cs typeface="Gill Sans Light"/>
              </a:rPr>
              <a:t>No modification from user side</a:t>
            </a:r>
          </a:p>
        </p:txBody>
      </p:sp>
    </p:spTree>
    <p:extLst>
      <p:ext uri="{BB962C8B-B14F-4D97-AF65-F5344CB8AC3E}">
        <p14:creationId xmlns:p14="http://schemas.microsoft.com/office/powerpoint/2010/main" val="143434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0 -0.158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4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3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2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" y="0"/>
            <a:ext cx="12192000" cy="3424296"/>
            <a:chOff x="1" y="0"/>
            <a:chExt cx="12192000" cy="3424296"/>
          </a:xfrm>
        </p:grpSpPr>
        <p:sp>
          <p:nvSpPr>
            <p:cNvPr id="7" name="Rectangle 6"/>
            <p:cNvSpPr/>
            <p:nvPr/>
          </p:nvSpPr>
          <p:spPr>
            <a:xfrm>
              <a:off x="1" y="0"/>
              <a:ext cx="12192000" cy="342429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67702" y="1173539"/>
              <a:ext cx="701169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i="1" dirty="0">
                  <a:solidFill>
                    <a:srgbClr val="FFFFFF"/>
                  </a:solidFill>
                  <a:latin typeface="Gill Sans Light"/>
                  <a:cs typeface="Gill Sans Light"/>
                </a:rPr>
                <a:t>Fine-grained GPU Sharing Primitives</a:t>
              </a:r>
            </a:p>
            <a:p>
              <a:r>
                <a:rPr lang="en-US" sz="3200" i="1" dirty="0">
                  <a:solidFill>
                    <a:srgbClr val="FFFFFF"/>
                  </a:solidFill>
                  <a:latin typeface="Gill Sans Light"/>
                  <a:cs typeface="Gill Sans Light"/>
                </a:rPr>
                <a:t>for Deep Learning</a:t>
              </a:r>
              <a:endParaRPr lang="en-US" sz="3200" i="1" dirty="0">
                <a:solidFill>
                  <a:srgbClr val="FF6600"/>
                </a:solidFill>
                <a:latin typeface="Gill Sans Light"/>
                <a:cs typeface="Gill Sans Light"/>
              </a:endParaRPr>
            </a:p>
          </p:txBody>
        </p:sp>
        <p:sp>
          <p:nvSpPr>
            <p:cNvPr id="9" name="Title 3"/>
            <p:cNvSpPr txBox="1">
              <a:spLocks/>
            </p:cNvSpPr>
            <p:nvPr/>
          </p:nvSpPr>
          <p:spPr>
            <a:xfrm>
              <a:off x="791012" y="927318"/>
              <a:ext cx="328792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Segoe UI"/>
                  <a:ea typeface="+mj-ea"/>
                  <a:cs typeface="Segoe UI"/>
                </a:defRPr>
              </a:lvl1pPr>
            </a:lstStyle>
            <a:p>
              <a:r>
                <a:rPr lang="en-US" sz="9600" dirty="0">
                  <a:solidFill>
                    <a:srgbClr val="F96500"/>
                  </a:solidFill>
                  <a:latin typeface="Abril Fatface"/>
                  <a:ea typeface="ＭＳ Ｐゴシック" charset="-128"/>
                  <a:cs typeface="Abril Fatface"/>
                </a:rPr>
                <a:t>Salus</a:t>
              </a:r>
              <a:endParaRPr lang="en-US" sz="2400" dirty="0">
                <a:solidFill>
                  <a:srgbClr val="F96500"/>
                </a:solidFill>
                <a:latin typeface="Abril Fatface"/>
                <a:ea typeface="ＭＳ Ｐゴシック" charset="-128"/>
                <a:cs typeface="Abril Fatface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12602" y="3497179"/>
            <a:ext cx="1016679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A consolidated execution service enabling sharing primitives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Fast job switching,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Memory sharing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12602" y="5066368"/>
            <a:ext cx="37443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without modifying any 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User scripts,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Operating systems, or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4B61AE-DA76-764E-AD9F-D2DC94C48E95}"/>
              </a:ext>
            </a:extLst>
          </p:cNvPr>
          <p:cNvSpPr txBox="1"/>
          <p:nvPr/>
        </p:nvSpPr>
        <p:spPr>
          <a:xfrm>
            <a:off x="4756935" y="5066368"/>
            <a:ext cx="57068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with the goal to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Support new scheduler for GPU,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Improve GPU utilization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7B11FE-993C-0C44-AFF8-9F3C55FBF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05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8166837" y="3073624"/>
            <a:ext cx="1201275" cy="17373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Others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380861" y="37559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809109" y="3073625"/>
            <a:ext cx="1201273" cy="17373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CNTK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276153" y="3073625"/>
            <a:ext cx="1201274" cy="17373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Gill Sans Light" charset="0"/>
                <a:ea typeface="Gill Sans Light" charset="0"/>
                <a:cs typeface="Gill Sans Light" charset="0"/>
              </a:rPr>
              <a:t>PyTorch</a:t>
            </a:r>
            <a:endParaRPr lang="en-US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43200" y="3073625"/>
            <a:ext cx="1201272" cy="17373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endParaRPr lang="en-US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43198" y="3073624"/>
            <a:ext cx="6624915" cy="17373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15" name="TextBox"/>
          <p:cNvSpPr/>
          <p:nvPr/>
        </p:nvSpPr>
        <p:spPr>
          <a:xfrm>
            <a:off x="4699762" y="3758008"/>
            <a:ext cx="2711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  <a:endParaRPr lang="en-US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71751" y="4807554"/>
            <a:ext cx="7038974" cy="1750082"/>
            <a:chOff x="2571751" y="4807554"/>
            <a:chExt cx="7038974" cy="1750082"/>
          </a:xfrm>
        </p:grpSpPr>
        <p:sp>
          <p:nvSpPr>
            <p:cNvPr id="17" name="Mask Line"/>
            <p:cNvSpPr/>
            <p:nvPr/>
          </p:nvSpPr>
          <p:spPr>
            <a:xfrm>
              <a:off x="2743188" y="4807554"/>
              <a:ext cx="6624915" cy="173736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8" name="Mask White"/>
            <p:cNvSpPr/>
            <p:nvPr/>
          </p:nvSpPr>
          <p:spPr>
            <a:xfrm>
              <a:off x="2571751" y="4820276"/>
              <a:ext cx="7038974" cy="173736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sp>
        <p:nvSpPr>
          <p:cNvPr id="20" name="TextBG-Salus Execution Service"/>
          <p:cNvSpPr/>
          <p:nvPr/>
        </p:nvSpPr>
        <p:spPr>
          <a:xfrm>
            <a:off x="2743187" y="4103293"/>
            <a:ext cx="6624915" cy="706451"/>
          </a:xfrm>
          <a:prstGeom prst="rect">
            <a:avLst/>
          </a:prstGeom>
          <a:solidFill>
            <a:srgbClr val="F965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ril Fatface" charset="0"/>
                <a:ea typeface="Abril Fatface" charset="0"/>
                <a:cs typeface="Abril Fatface" charset="0"/>
              </a:rPr>
              <a:t>Salus</a:t>
            </a:r>
            <a:r>
              <a: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Execution Service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166839" y="4972713"/>
            <a:ext cx="1201274" cy="83371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ASIC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80861" y="52049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809108" y="4972713"/>
            <a:ext cx="1201274" cy="83371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FPGA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276153" y="4972713"/>
            <a:ext cx="1201274" cy="8337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GPU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743198" y="4973453"/>
            <a:ext cx="1201274" cy="8337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CPU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743198" y="2043955"/>
            <a:ext cx="6624917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User scripts</a:t>
            </a:r>
          </a:p>
        </p:txBody>
      </p:sp>
      <p:sp>
        <p:nvSpPr>
          <p:cNvPr id="25" name="!!BigBlack">
            <a:extLst>
              <a:ext uri="{FF2B5EF4-FFF2-40B4-BE49-F238E27FC236}">
                <a16:creationId xmlns:a16="http://schemas.microsoft.com/office/drawing/2014/main" id="{4CF66589-887B-A348-AED1-45C3C1D81FB9}"/>
              </a:ext>
            </a:extLst>
          </p:cNvPr>
          <p:cNvSpPr/>
          <p:nvPr/>
        </p:nvSpPr>
        <p:spPr>
          <a:xfrm>
            <a:off x="0" y="-2093374"/>
            <a:ext cx="12192000" cy="34242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252525"/>
                </a:solidFill>
                <a:latin typeface="Abril Fatface" charset="0"/>
                <a:ea typeface="Abril Fatface" charset="0"/>
                <a:cs typeface="Abril Fatface" charset="0"/>
              </a:rPr>
              <a:t>Salus </a:t>
            </a:r>
            <a:r>
              <a:rPr lang="en-US" dirty="0"/>
              <a:t>in DL Stack</a:t>
            </a:r>
          </a:p>
        </p:txBody>
      </p:sp>
      <p:sp>
        <p:nvSpPr>
          <p:cNvPr id="21" name="TextBG-Salus Adaptor"/>
          <p:cNvSpPr/>
          <p:nvPr/>
        </p:nvSpPr>
        <p:spPr>
          <a:xfrm>
            <a:off x="7671816" y="3461940"/>
            <a:ext cx="1696286" cy="477227"/>
          </a:xfrm>
          <a:prstGeom prst="rect">
            <a:avLst/>
          </a:prstGeom>
          <a:solidFill>
            <a:srgbClr val="F965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EC0A7-7E9F-1847-998F-3B64E7AFF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3" name="!!Salus">
            <a:extLst>
              <a:ext uri="{FF2B5EF4-FFF2-40B4-BE49-F238E27FC236}">
                <a16:creationId xmlns:a16="http://schemas.microsoft.com/office/drawing/2014/main" id="{04628335-63C2-3C43-976D-A6214DD67598}"/>
              </a:ext>
            </a:extLst>
          </p:cNvPr>
          <p:cNvSpPr/>
          <p:nvPr/>
        </p:nvSpPr>
        <p:spPr>
          <a:xfrm>
            <a:off x="686045" y="211836"/>
            <a:ext cx="1917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96500"/>
                </a:solidFill>
                <a:latin typeface="Abril Fatface" charset="0"/>
                <a:ea typeface="Abril Fatface" charset="0"/>
                <a:cs typeface="Abril Fatface" charset="0"/>
              </a:rPr>
              <a:t>Salus</a:t>
            </a:r>
          </a:p>
        </p:txBody>
      </p:sp>
      <p:sp>
        <p:nvSpPr>
          <p:cNvPr id="26" name="!!Text-Salus Adaptor">
            <a:extLst>
              <a:ext uri="{FF2B5EF4-FFF2-40B4-BE49-F238E27FC236}">
                <a16:creationId xmlns:a16="http://schemas.microsoft.com/office/drawing/2014/main" id="{4E510446-2CA3-5F4A-9838-718ADCB4D038}"/>
              </a:ext>
            </a:extLst>
          </p:cNvPr>
          <p:cNvSpPr/>
          <p:nvPr/>
        </p:nvSpPr>
        <p:spPr>
          <a:xfrm>
            <a:off x="7671806" y="3465576"/>
            <a:ext cx="1696286" cy="4772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bril Fatface" charset="0"/>
                <a:ea typeface="Abril Fatface" charset="0"/>
                <a:cs typeface="Abril Fatface" charset="0"/>
              </a:rPr>
              <a:t>Salus</a:t>
            </a:r>
            <a:r>
              <a:rPr lang="en-US" sz="1400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Adaptor</a:t>
            </a:r>
          </a:p>
        </p:txBody>
      </p:sp>
      <p:sp>
        <p:nvSpPr>
          <p:cNvPr id="27" name="!!Text-Salus Execution Service">
            <a:extLst>
              <a:ext uri="{FF2B5EF4-FFF2-40B4-BE49-F238E27FC236}">
                <a16:creationId xmlns:a16="http://schemas.microsoft.com/office/drawing/2014/main" id="{8E6A9FC0-3A47-9F4F-B4A2-D1B52817949B}"/>
              </a:ext>
            </a:extLst>
          </p:cNvPr>
          <p:cNvSpPr/>
          <p:nvPr/>
        </p:nvSpPr>
        <p:spPr>
          <a:xfrm>
            <a:off x="2743200" y="4105656"/>
            <a:ext cx="6624915" cy="7064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bril Fatface" charset="0"/>
                <a:ea typeface="Abril Fatface" charset="0"/>
                <a:cs typeface="Abril Fatface" charset="0"/>
              </a:rPr>
              <a:t>Salus</a:t>
            </a:r>
            <a:r>
              <a: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rPr>
              <a:t> Execution Service</a:t>
            </a:r>
          </a:p>
        </p:txBody>
      </p:sp>
    </p:spTree>
    <p:extLst>
      <p:ext uri="{BB962C8B-B14F-4D97-AF65-F5344CB8AC3E}">
        <p14:creationId xmlns:p14="http://schemas.microsoft.com/office/powerpoint/2010/main" val="257348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42" presetClass="path" presetSubtype="0" accel="50000" decel="5000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58333E-6 1.48148E-6 L -4.58333E-6 -0.0627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4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6.25E-7 -2.22222E-6 L 0.00013 -0.1261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7" grpId="0"/>
      <p:bldP spid="83" grpId="0" animBg="1"/>
      <p:bldP spid="82" grpId="0" animBg="1"/>
      <p:bldP spid="67" grpId="0" animBg="1"/>
      <p:bldP spid="14" grpId="0" animBg="1"/>
      <p:bldP spid="15" grpId="0"/>
      <p:bldP spid="15" grpId="1"/>
      <p:bldP spid="20" grpId="0" animBg="1"/>
      <p:bldP spid="21" grpId="0" animBg="1"/>
      <p:bldP spid="26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!!BigBlack"/>
          <p:cNvSpPr/>
          <p:nvPr/>
        </p:nvSpPr>
        <p:spPr>
          <a:xfrm>
            <a:off x="0" y="0"/>
            <a:ext cx="12192000" cy="34242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!!Salus"/>
          <p:cNvSpPr txBox="1">
            <a:spLocks/>
          </p:cNvSpPr>
          <p:nvPr/>
        </p:nvSpPr>
        <p:spPr>
          <a:xfrm>
            <a:off x="791012" y="927318"/>
            <a:ext cx="34907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r>
              <a:rPr lang="en-US" sz="9600" dirty="0">
                <a:solidFill>
                  <a:srgbClr val="F96500"/>
                </a:solidFill>
                <a:latin typeface="Abril Fatface"/>
                <a:ea typeface="ＭＳ Ｐゴシック" charset="-128"/>
                <a:cs typeface="Abril Fatface"/>
              </a:rPr>
              <a:t>Salus</a:t>
            </a:r>
            <a:endParaRPr lang="en-US" sz="2400" dirty="0">
              <a:solidFill>
                <a:srgbClr val="F96500"/>
              </a:solidFill>
              <a:latin typeface="Abril Fatface"/>
              <a:ea typeface="ＭＳ Ｐゴシック" charset="-128"/>
              <a:cs typeface="Abril Fatface"/>
            </a:endParaRPr>
          </a:p>
        </p:txBody>
      </p:sp>
      <p:graphicFrame>
        <p:nvGraphicFramePr>
          <p:cNvPr id="6" name="Placeholder Table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100948"/>
              </p:ext>
            </p:extLst>
          </p:nvPr>
        </p:nvGraphicFramePr>
        <p:xfrm>
          <a:off x="952001" y="4159326"/>
          <a:ext cx="10287999" cy="1737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92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5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Abril Fatface" charset="0"/>
                          <a:ea typeface="Abril Fatface" charset="0"/>
                          <a:cs typeface="Abril Fatface" charset="0"/>
                        </a:rPr>
                        <a:t>Salus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 Execution Service</a:t>
                      </a:r>
                      <a:endParaRPr lang="en-US" sz="32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i="1" dirty="0">
                          <a:latin typeface="Gill Sans Light"/>
                          <a:cs typeface="Gill Sans Light"/>
                        </a:rPr>
                        <a:t>Transfer computation graph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/>
                      </a:pPr>
                      <a:endParaRPr lang="en-US" sz="3200" dirty="0">
                        <a:latin typeface="Gill Sans"/>
                        <a:cs typeface="Gill Sa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i="1" dirty="0">
                        <a:latin typeface="Gill Sans Light"/>
                        <a:cs typeface="Gill Sans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093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514350" indent="-514350">
                        <a:buFont typeface="+mj-lt"/>
                        <a:buAutoNum type="arabicPeriod" startAt="2"/>
                      </a:pPr>
                      <a:r>
                        <a:rPr lang="en-US" sz="3200" dirty="0">
                          <a:solidFill>
                            <a:schemeClr val="bg1"/>
                          </a:solidFill>
                          <a:latin typeface="Abril Fatface" charset="0"/>
                          <a:ea typeface="Abril Fatface" charset="0"/>
                          <a:cs typeface="Abril Fatface" charset="0"/>
                        </a:rPr>
                        <a:t>Salus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 Adaptor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i="1" baseline="0" dirty="0">
                          <a:latin typeface="Gill Sans Light"/>
                          <a:cs typeface="Gill Sans Light"/>
                        </a:rPr>
                        <a:t>Consolidates all GPU accesses</a:t>
                      </a:r>
                      <a:endParaRPr lang="en-US" sz="3200" i="1" dirty="0">
                        <a:latin typeface="Gill Sans Light"/>
                        <a:cs typeface="Gill Sans Ligh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25BA6E-B5F7-C147-BD82-5CC08B17C3BC}"/>
              </a:ext>
            </a:extLst>
          </p:cNvPr>
          <p:cNvSpPr txBox="1"/>
          <p:nvPr/>
        </p:nvSpPr>
        <p:spPr>
          <a:xfrm>
            <a:off x="4142528" y="924210"/>
            <a:ext cx="7011698" cy="1572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dirty="0">
                <a:solidFill>
                  <a:srgbClr val="FFFFFF"/>
                </a:solidFill>
                <a:latin typeface="Gill Sans Light"/>
                <a:cs typeface="Gill Sans Light"/>
              </a:rPr>
              <a:t>Components</a:t>
            </a:r>
            <a:endParaRPr lang="en-US" sz="9600" i="1" dirty="0">
              <a:solidFill>
                <a:srgbClr val="FF6600"/>
              </a:solidFill>
              <a:latin typeface="Gill Sans Light"/>
              <a:cs typeface="Gill Sans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26A1F1-13CB-C844-923A-9F8F06DB45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!!Text-Salus Adaptor">
            <a:extLst>
              <a:ext uri="{FF2B5EF4-FFF2-40B4-BE49-F238E27FC236}">
                <a16:creationId xmlns:a16="http://schemas.microsoft.com/office/drawing/2014/main" id="{C6A52765-3D70-3749-AA91-E13BA7442CC4}"/>
              </a:ext>
            </a:extLst>
          </p:cNvPr>
          <p:cNvSpPr/>
          <p:nvPr/>
        </p:nvSpPr>
        <p:spPr>
          <a:xfrm>
            <a:off x="952000" y="4159181"/>
            <a:ext cx="31900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bril Fatface" charset="0"/>
                <a:ea typeface="Abril Fatface" charset="0"/>
                <a:cs typeface="Abril Fatface" charset="0"/>
              </a:rPr>
              <a:t>Salus</a:t>
            </a:r>
            <a:r>
              <a:rPr lang="en-US" sz="3200" dirty="0">
                <a:latin typeface="Gill Sans"/>
                <a:cs typeface="Gill Sans"/>
              </a:rPr>
              <a:t> Adaptor</a:t>
            </a:r>
          </a:p>
        </p:txBody>
      </p:sp>
      <p:sp>
        <p:nvSpPr>
          <p:cNvPr id="4" name="!!Text-Salus Execution Service">
            <a:extLst>
              <a:ext uri="{FF2B5EF4-FFF2-40B4-BE49-F238E27FC236}">
                <a16:creationId xmlns:a16="http://schemas.microsoft.com/office/drawing/2014/main" id="{18F53EF3-B052-6347-95FE-5AFF6DD18A74}"/>
              </a:ext>
            </a:extLst>
          </p:cNvPr>
          <p:cNvSpPr/>
          <p:nvPr/>
        </p:nvSpPr>
        <p:spPr>
          <a:xfrm>
            <a:off x="952488" y="5317916"/>
            <a:ext cx="48029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dirty="0">
                <a:latin typeface="Abril Fatface" charset="0"/>
                <a:ea typeface="Abril Fatface" charset="0"/>
                <a:cs typeface="Abril Fatface" charset="0"/>
              </a:rPr>
              <a:t>Salus</a:t>
            </a:r>
            <a:r>
              <a:rPr lang="en-US" sz="3200" dirty="0">
                <a:latin typeface="Gill Sans"/>
                <a:cs typeface="Gill Sans"/>
              </a:rPr>
              <a:t> Execution Service</a:t>
            </a:r>
          </a:p>
        </p:txBody>
      </p:sp>
    </p:spTree>
    <p:extLst>
      <p:ext uri="{BB962C8B-B14F-4D97-AF65-F5344CB8AC3E}">
        <p14:creationId xmlns:p14="http://schemas.microsoft.com/office/powerpoint/2010/main" val="982779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970758E6-7926-0F4F-8D3C-487C79D42992}"/>
              </a:ext>
            </a:extLst>
          </p:cNvPr>
          <p:cNvSpPr/>
          <p:nvPr/>
        </p:nvSpPr>
        <p:spPr>
          <a:xfrm>
            <a:off x="5063623" y="5904810"/>
            <a:ext cx="6187956" cy="464250"/>
          </a:xfrm>
          <a:prstGeom prst="roundRect">
            <a:avLst>
              <a:gd name="adj" fmla="val 27356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GPU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5C109D39-7E82-034A-8859-E8B659141666}"/>
              </a:ext>
            </a:extLst>
          </p:cNvPr>
          <p:cNvSpPr/>
          <p:nvPr/>
        </p:nvSpPr>
        <p:spPr>
          <a:xfrm>
            <a:off x="5062654" y="1963906"/>
            <a:ext cx="2403634" cy="625695"/>
          </a:xfrm>
          <a:prstGeom prst="roundRect">
            <a:avLst>
              <a:gd name="adj" fmla="val 20297"/>
            </a:avLst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User Script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7D6B8644-BF54-234C-B32F-84BFA5AF745A}"/>
              </a:ext>
            </a:extLst>
          </p:cNvPr>
          <p:cNvSpPr/>
          <p:nvPr/>
        </p:nvSpPr>
        <p:spPr>
          <a:xfrm>
            <a:off x="5063622" y="2724490"/>
            <a:ext cx="2402666" cy="914400"/>
          </a:xfrm>
          <a:prstGeom prst="roundRect">
            <a:avLst>
              <a:gd name="adj" fmla="val 13889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DL Framework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48EFDBF1-5571-3F46-A1BF-72F1C82E2FD8}"/>
              </a:ext>
            </a:extLst>
          </p:cNvPr>
          <p:cNvSpPr/>
          <p:nvPr/>
        </p:nvSpPr>
        <p:spPr>
          <a:xfrm>
            <a:off x="5307755" y="3217406"/>
            <a:ext cx="1914399" cy="307099"/>
          </a:xfrm>
          <a:prstGeom prst="roundRect">
            <a:avLst>
              <a:gd name="adj" fmla="val 41355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Salus Adaptor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C9C15ED-8FC2-CA4F-BB7C-2E7A23E5F499}"/>
              </a:ext>
            </a:extLst>
          </p:cNvPr>
          <p:cNvSpPr/>
          <p:nvPr/>
        </p:nvSpPr>
        <p:spPr>
          <a:xfrm>
            <a:off x="7636455" y="1963906"/>
            <a:ext cx="2403634" cy="625695"/>
          </a:xfrm>
          <a:prstGeom prst="roundRect">
            <a:avLst>
              <a:gd name="adj" fmla="val 20297"/>
            </a:avLst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User Script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734110D1-3A68-C545-83C4-32135F575125}"/>
              </a:ext>
            </a:extLst>
          </p:cNvPr>
          <p:cNvSpPr/>
          <p:nvPr/>
        </p:nvSpPr>
        <p:spPr>
          <a:xfrm>
            <a:off x="7635240" y="2724489"/>
            <a:ext cx="2402666" cy="914400"/>
          </a:xfrm>
          <a:prstGeom prst="roundRect">
            <a:avLst>
              <a:gd name="adj" fmla="val 13889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DL Framework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3D692752-2D9C-9642-911A-3270878C23F7}"/>
              </a:ext>
            </a:extLst>
          </p:cNvPr>
          <p:cNvSpPr/>
          <p:nvPr/>
        </p:nvSpPr>
        <p:spPr>
          <a:xfrm>
            <a:off x="10197236" y="2724489"/>
            <a:ext cx="1054343" cy="914400"/>
          </a:xfrm>
          <a:prstGeom prst="roundRect">
            <a:avLst>
              <a:gd name="adj" fmla="val 13889"/>
            </a:avLst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3541EBD5-0A5C-5F48-877E-1A7436315922}"/>
              </a:ext>
            </a:extLst>
          </p:cNvPr>
          <p:cNvSpPr/>
          <p:nvPr/>
        </p:nvSpPr>
        <p:spPr>
          <a:xfrm>
            <a:off x="10197236" y="1965960"/>
            <a:ext cx="1054343" cy="625695"/>
          </a:xfrm>
          <a:prstGeom prst="roundRect">
            <a:avLst>
              <a:gd name="adj" fmla="val 20297"/>
            </a:avLst>
          </a:prstGeom>
          <a:ln w="254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…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9967D22E-BD09-1542-8411-04CE371BC1BE}"/>
              </a:ext>
            </a:extLst>
          </p:cNvPr>
          <p:cNvSpPr/>
          <p:nvPr/>
        </p:nvSpPr>
        <p:spPr>
          <a:xfrm>
            <a:off x="7874562" y="3217406"/>
            <a:ext cx="1914399" cy="307099"/>
          </a:xfrm>
          <a:prstGeom prst="roundRect">
            <a:avLst>
              <a:gd name="adj" fmla="val 41355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Salus Adaptor</a:t>
            </a:r>
          </a:p>
        </p:txBody>
      </p:sp>
      <p:sp>
        <p:nvSpPr>
          <p:cNvPr id="24" name="!!BigBlack"/>
          <p:cNvSpPr/>
          <p:nvPr/>
        </p:nvSpPr>
        <p:spPr>
          <a:xfrm>
            <a:off x="0" y="-2093374"/>
            <a:ext cx="12192000" cy="34242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-1"/>
            <a:ext cx="12192000" cy="1330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indent="685800">
              <a:spcBef>
                <a:spcPct val="0"/>
              </a:spcBef>
              <a:buNone/>
              <a:defRPr sz="5400" i="0" baseline="0">
                <a:solidFill>
                  <a:schemeClr val="accent6">
                    <a:lumMod val="75000"/>
                  </a:schemeClr>
                </a:solidFill>
                <a:latin typeface="Abril Fatface" charset="0"/>
                <a:ea typeface="Abril Fatface" charset="0"/>
                <a:cs typeface="Abril Fatface" charset="0"/>
              </a:defRPr>
            </a:lvl1pPr>
          </a:lstStyle>
          <a:p>
            <a:r>
              <a:rPr lang="en-US" dirty="0">
                <a:solidFill>
                  <a:srgbClr val="252525"/>
                </a:solidFill>
              </a:rPr>
              <a:t>Salus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Gill Sans Light"/>
                <a:ea typeface="+mj-ea"/>
                <a:cs typeface="Gill Sans Light"/>
              </a:rPr>
              <a:t>in One Slide</a:t>
            </a:r>
          </a:p>
        </p:txBody>
      </p:sp>
      <p:sp>
        <p:nvSpPr>
          <p:cNvPr id="26" name="!!Salus"/>
          <p:cNvSpPr/>
          <p:nvPr/>
        </p:nvSpPr>
        <p:spPr>
          <a:xfrm>
            <a:off x="686045" y="211836"/>
            <a:ext cx="1917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F96500"/>
                </a:solidFill>
                <a:latin typeface="Abril Fatface" charset="0"/>
                <a:ea typeface="Abril Fatface" charset="0"/>
                <a:cs typeface="Abril Fatface" charset="0"/>
              </a:rPr>
              <a:t>Salus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ED227CB-4CC3-3F42-9EEB-2EC843934D7A}"/>
              </a:ext>
            </a:extLst>
          </p:cNvPr>
          <p:cNvSpPr/>
          <p:nvPr/>
        </p:nvSpPr>
        <p:spPr>
          <a:xfrm>
            <a:off x="5062653" y="3773777"/>
            <a:ext cx="6187955" cy="1994295"/>
          </a:xfrm>
          <a:prstGeom prst="roundRect">
            <a:avLst>
              <a:gd name="adj" fmla="val 6368"/>
            </a:avLst>
          </a:prstGeom>
          <a:noFill/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 rtlCol="0" anchor="ctr"/>
          <a:lstStyle/>
          <a:p>
            <a:pPr algn="ctr"/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7FA0A0F-6A37-FE40-9563-5710154F28A4}"/>
              </a:ext>
            </a:extLst>
          </p:cNvPr>
          <p:cNvSpPr/>
          <p:nvPr/>
        </p:nvSpPr>
        <p:spPr>
          <a:xfrm>
            <a:off x="9402971" y="4891496"/>
            <a:ext cx="1468614" cy="598009"/>
          </a:xfrm>
          <a:prstGeom prst="roundRect">
            <a:avLst>
              <a:gd name="adj" fmla="val 21237"/>
            </a:avLst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tIns="27432" rtlCol="0" anchor="ctr"/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 Manager</a:t>
            </a:r>
          </a:p>
        </p:txBody>
      </p:sp>
      <p:sp>
        <p:nvSpPr>
          <p:cNvPr id="33" name="Shape-Session">
            <a:extLst>
              <a:ext uri="{FF2B5EF4-FFF2-40B4-BE49-F238E27FC236}">
                <a16:creationId xmlns:a16="http://schemas.microsoft.com/office/drawing/2014/main" id="{CB3C4CA6-E65E-BC46-8BC0-161D0DF9D2EC}"/>
              </a:ext>
            </a:extLst>
          </p:cNvPr>
          <p:cNvSpPr/>
          <p:nvPr/>
        </p:nvSpPr>
        <p:spPr>
          <a:xfrm>
            <a:off x="7780504" y="4187720"/>
            <a:ext cx="1660159" cy="537309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Session</a:t>
            </a:r>
          </a:p>
        </p:txBody>
      </p:sp>
      <p:sp>
        <p:nvSpPr>
          <p:cNvPr id="34" name="Up-Down Arrow 33">
            <a:extLst>
              <a:ext uri="{FF2B5EF4-FFF2-40B4-BE49-F238E27FC236}">
                <a16:creationId xmlns:a16="http://schemas.microsoft.com/office/drawing/2014/main" id="{7E2353C4-1BDF-6541-A1A5-E6C8C9CFE46B}"/>
              </a:ext>
            </a:extLst>
          </p:cNvPr>
          <p:cNvSpPr/>
          <p:nvPr/>
        </p:nvSpPr>
        <p:spPr>
          <a:xfrm>
            <a:off x="10006891" y="5574970"/>
            <a:ext cx="260775" cy="515048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110E518B-B305-724B-8E31-D1BC67BAF7A4}"/>
              </a:ext>
            </a:extLst>
          </p:cNvPr>
          <p:cNvSpPr/>
          <p:nvPr/>
        </p:nvSpPr>
        <p:spPr>
          <a:xfrm>
            <a:off x="8473472" y="3577414"/>
            <a:ext cx="269157" cy="5486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-Up Arrow 56">
            <a:extLst>
              <a:ext uri="{FF2B5EF4-FFF2-40B4-BE49-F238E27FC236}">
                <a16:creationId xmlns:a16="http://schemas.microsoft.com/office/drawing/2014/main" id="{C9ABC3E6-2516-1648-9275-66AEA2ECB6CD}"/>
              </a:ext>
            </a:extLst>
          </p:cNvPr>
          <p:cNvSpPr/>
          <p:nvPr/>
        </p:nvSpPr>
        <p:spPr>
          <a:xfrm rot="16200000">
            <a:off x="9628252" y="4154026"/>
            <a:ext cx="537009" cy="741591"/>
          </a:xfrm>
          <a:prstGeom prst="leftUpArrow">
            <a:avLst>
              <a:gd name="adj1" fmla="val 20000"/>
              <a:gd name="adj2" fmla="val 25821"/>
              <a:gd name="adj3" fmla="val 30100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5D20EAF-954A-EE4A-861C-3432BBBC6EA5}"/>
              </a:ext>
            </a:extLst>
          </p:cNvPr>
          <p:cNvGrpSpPr/>
          <p:nvPr/>
        </p:nvGrpSpPr>
        <p:grpSpPr>
          <a:xfrm>
            <a:off x="5186559" y="4737181"/>
            <a:ext cx="3486592" cy="1352837"/>
            <a:chOff x="5186559" y="4737181"/>
            <a:chExt cx="3486592" cy="1352837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5A44FCE4-2159-DB47-BA35-DBC6EFE86274}"/>
                </a:ext>
              </a:extLst>
            </p:cNvPr>
            <p:cNvSpPr/>
            <p:nvPr/>
          </p:nvSpPr>
          <p:spPr>
            <a:xfrm>
              <a:off x="5186559" y="4737977"/>
              <a:ext cx="1460216" cy="838008"/>
            </a:xfrm>
            <a:prstGeom prst="roundRect">
              <a:avLst>
                <a:gd name="adj" fmla="val 15155"/>
              </a:avLst>
            </a:prstGeom>
            <a:ln w="254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Scheduler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0967368-7E54-7F4F-832B-1A754D7AAD8E}"/>
                </a:ext>
              </a:extLst>
            </p:cNvPr>
            <p:cNvGrpSpPr/>
            <p:nvPr/>
          </p:nvGrpSpPr>
          <p:grpSpPr>
            <a:xfrm>
              <a:off x="6646775" y="4737181"/>
              <a:ext cx="1164045" cy="836864"/>
              <a:chOff x="6646775" y="4737181"/>
              <a:chExt cx="1164045" cy="836864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FAE6C78-DE6F-6C46-A2DD-F2A8F50C1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6775" y="5155613"/>
                <a:ext cx="1164045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A582E454-5F95-4948-8272-0FDD65EA8A4A}"/>
                  </a:ext>
                </a:extLst>
              </p:cNvPr>
              <p:cNvGrpSpPr/>
              <p:nvPr/>
            </p:nvGrpSpPr>
            <p:grpSpPr>
              <a:xfrm>
                <a:off x="6676386" y="4793333"/>
                <a:ext cx="309151" cy="310342"/>
                <a:chOff x="864817" y="1489220"/>
                <a:chExt cx="140515" cy="140515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849B7C6E-BD20-F349-9826-B22250A5F6BD}"/>
                    </a:ext>
                  </a:extLst>
                </p:cNvPr>
                <p:cNvSpPr/>
                <p:nvPr/>
              </p:nvSpPr>
              <p:spPr>
                <a:xfrm>
                  <a:off x="864817" y="1489220"/>
                  <a:ext cx="140515" cy="140515"/>
                </a:xfrm>
                <a:prstGeom prst="ellipse">
                  <a:avLst/>
                </a:prstGeom>
                <a:noFill/>
                <a:ln w="25400">
                  <a:solidFill>
                    <a:srgbClr val="24418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Shape">
                  <a:extLst>
                    <a:ext uri="{FF2B5EF4-FFF2-40B4-BE49-F238E27FC236}">
                      <a16:creationId xmlns:a16="http://schemas.microsoft.com/office/drawing/2014/main" id="{495B352F-5EEB-5240-B71C-E3AD68BF6BB2}"/>
                    </a:ext>
                  </a:extLst>
                </p:cNvPr>
                <p:cNvSpPr/>
                <p:nvPr/>
              </p:nvSpPr>
              <p:spPr>
                <a:xfrm rot="10800000" flipH="1">
                  <a:off x="908948" y="1514452"/>
                  <a:ext cx="52253" cy="90051"/>
                </a:xfrm>
                <a:custGeom>
                  <a:avLst/>
                  <a:gdLst>
                    <a:gd name="connsiteX0" fmla="*/ 20106 w 20106"/>
                    <a:gd name="connsiteY0" fmla="*/ 229 h 21600"/>
                    <a:gd name="connsiteX1" fmla="*/ 20097 w 20106"/>
                    <a:gd name="connsiteY1" fmla="*/ 0 h 21600"/>
                    <a:gd name="connsiteX2" fmla="*/ 20097 w 20106"/>
                    <a:gd name="connsiteY2" fmla="*/ 0 h 21600"/>
                    <a:gd name="connsiteX3" fmla="*/ 18378 w 20106"/>
                    <a:gd name="connsiteY3" fmla="*/ 13298 h 21600"/>
                    <a:gd name="connsiteX4" fmla="*/ 17369 w 20106"/>
                    <a:gd name="connsiteY4" fmla="*/ 21519 h 21600"/>
                    <a:gd name="connsiteX5" fmla="*/ 16361 w 20106"/>
                    <a:gd name="connsiteY5" fmla="*/ 13298 h 21600"/>
                    <a:gd name="connsiteX6" fmla="*/ 14642 w 20106"/>
                    <a:gd name="connsiteY6" fmla="*/ 161 h 21600"/>
                    <a:gd name="connsiteX7" fmla="*/ 12923 w 20106"/>
                    <a:gd name="connsiteY7" fmla="*/ 13460 h 21600"/>
                    <a:gd name="connsiteX8" fmla="*/ 11915 w 20106"/>
                    <a:gd name="connsiteY8" fmla="*/ 21600 h 21600"/>
                    <a:gd name="connsiteX9" fmla="*/ 10906 w 20106"/>
                    <a:gd name="connsiteY9" fmla="*/ 13460 h 21600"/>
                    <a:gd name="connsiteX10" fmla="*/ 9187 w 20106"/>
                    <a:gd name="connsiteY10" fmla="*/ 161 h 21600"/>
                    <a:gd name="connsiteX11" fmla="*/ 7472 w 20106"/>
                    <a:gd name="connsiteY11" fmla="*/ 13460 h 21600"/>
                    <a:gd name="connsiteX12" fmla="*/ 6460 w 20106"/>
                    <a:gd name="connsiteY12" fmla="*/ 21600 h 21600"/>
                    <a:gd name="connsiteX13" fmla="*/ 5452 w 20106"/>
                    <a:gd name="connsiteY13" fmla="*/ 13460 h 21600"/>
                    <a:gd name="connsiteX14" fmla="*/ 3736 w 20106"/>
                    <a:gd name="connsiteY14" fmla="*/ 161 h 21600"/>
                    <a:gd name="connsiteX15" fmla="*/ 2017 w 20106"/>
                    <a:gd name="connsiteY15" fmla="*/ 13460 h 21600"/>
                    <a:gd name="connsiteX16" fmla="*/ 1009 w 20106"/>
                    <a:gd name="connsiteY16" fmla="*/ 21600 h 21600"/>
                    <a:gd name="connsiteX17" fmla="*/ 0 w 20106"/>
                    <a:gd name="connsiteY17" fmla="*/ 13460 h 21600"/>
                    <a:gd name="connsiteX0" fmla="*/ 19097 w 19097"/>
                    <a:gd name="connsiteY0" fmla="*/ 229 h 21600"/>
                    <a:gd name="connsiteX1" fmla="*/ 19088 w 19097"/>
                    <a:gd name="connsiteY1" fmla="*/ 0 h 21600"/>
                    <a:gd name="connsiteX2" fmla="*/ 19088 w 19097"/>
                    <a:gd name="connsiteY2" fmla="*/ 0 h 21600"/>
                    <a:gd name="connsiteX3" fmla="*/ 17369 w 19097"/>
                    <a:gd name="connsiteY3" fmla="*/ 13298 h 21600"/>
                    <a:gd name="connsiteX4" fmla="*/ 16360 w 19097"/>
                    <a:gd name="connsiteY4" fmla="*/ 21519 h 21600"/>
                    <a:gd name="connsiteX5" fmla="*/ 15352 w 19097"/>
                    <a:gd name="connsiteY5" fmla="*/ 13298 h 21600"/>
                    <a:gd name="connsiteX6" fmla="*/ 13633 w 19097"/>
                    <a:gd name="connsiteY6" fmla="*/ 161 h 21600"/>
                    <a:gd name="connsiteX7" fmla="*/ 11914 w 19097"/>
                    <a:gd name="connsiteY7" fmla="*/ 13460 h 21600"/>
                    <a:gd name="connsiteX8" fmla="*/ 10906 w 19097"/>
                    <a:gd name="connsiteY8" fmla="*/ 21600 h 21600"/>
                    <a:gd name="connsiteX9" fmla="*/ 9897 w 19097"/>
                    <a:gd name="connsiteY9" fmla="*/ 13460 h 21600"/>
                    <a:gd name="connsiteX10" fmla="*/ 8178 w 19097"/>
                    <a:gd name="connsiteY10" fmla="*/ 161 h 21600"/>
                    <a:gd name="connsiteX11" fmla="*/ 6463 w 19097"/>
                    <a:gd name="connsiteY11" fmla="*/ 13460 h 21600"/>
                    <a:gd name="connsiteX12" fmla="*/ 5451 w 19097"/>
                    <a:gd name="connsiteY12" fmla="*/ 21600 h 21600"/>
                    <a:gd name="connsiteX13" fmla="*/ 4443 w 19097"/>
                    <a:gd name="connsiteY13" fmla="*/ 13460 h 21600"/>
                    <a:gd name="connsiteX14" fmla="*/ 2727 w 19097"/>
                    <a:gd name="connsiteY14" fmla="*/ 161 h 21600"/>
                    <a:gd name="connsiteX15" fmla="*/ 1008 w 19097"/>
                    <a:gd name="connsiteY15" fmla="*/ 13460 h 21600"/>
                    <a:gd name="connsiteX16" fmla="*/ 0 w 19097"/>
                    <a:gd name="connsiteY16" fmla="*/ 21600 h 21600"/>
                    <a:gd name="connsiteX0" fmla="*/ 18089 w 18089"/>
                    <a:gd name="connsiteY0" fmla="*/ 229 h 21600"/>
                    <a:gd name="connsiteX1" fmla="*/ 18080 w 18089"/>
                    <a:gd name="connsiteY1" fmla="*/ 0 h 21600"/>
                    <a:gd name="connsiteX2" fmla="*/ 18080 w 18089"/>
                    <a:gd name="connsiteY2" fmla="*/ 0 h 21600"/>
                    <a:gd name="connsiteX3" fmla="*/ 16361 w 18089"/>
                    <a:gd name="connsiteY3" fmla="*/ 13298 h 21600"/>
                    <a:gd name="connsiteX4" fmla="*/ 15352 w 18089"/>
                    <a:gd name="connsiteY4" fmla="*/ 21519 h 21600"/>
                    <a:gd name="connsiteX5" fmla="*/ 14344 w 18089"/>
                    <a:gd name="connsiteY5" fmla="*/ 13298 h 21600"/>
                    <a:gd name="connsiteX6" fmla="*/ 12625 w 18089"/>
                    <a:gd name="connsiteY6" fmla="*/ 161 h 21600"/>
                    <a:gd name="connsiteX7" fmla="*/ 10906 w 18089"/>
                    <a:gd name="connsiteY7" fmla="*/ 13460 h 21600"/>
                    <a:gd name="connsiteX8" fmla="*/ 9898 w 18089"/>
                    <a:gd name="connsiteY8" fmla="*/ 21600 h 21600"/>
                    <a:gd name="connsiteX9" fmla="*/ 8889 w 18089"/>
                    <a:gd name="connsiteY9" fmla="*/ 13460 h 21600"/>
                    <a:gd name="connsiteX10" fmla="*/ 7170 w 18089"/>
                    <a:gd name="connsiteY10" fmla="*/ 161 h 21600"/>
                    <a:gd name="connsiteX11" fmla="*/ 5455 w 18089"/>
                    <a:gd name="connsiteY11" fmla="*/ 13460 h 21600"/>
                    <a:gd name="connsiteX12" fmla="*/ 4443 w 18089"/>
                    <a:gd name="connsiteY12" fmla="*/ 21600 h 21600"/>
                    <a:gd name="connsiteX13" fmla="*/ 3435 w 18089"/>
                    <a:gd name="connsiteY13" fmla="*/ 13460 h 21600"/>
                    <a:gd name="connsiteX14" fmla="*/ 1719 w 18089"/>
                    <a:gd name="connsiteY14" fmla="*/ 161 h 21600"/>
                    <a:gd name="connsiteX15" fmla="*/ 0 w 18089"/>
                    <a:gd name="connsiteY15" fmla="*/ 13460 h 21600"/>
                    <a:gd name="connsiteX0" fmla="*/ 16370 w 16370"/>
                    <a:gd name="connsiteY0" fmla="*/ 229 h 21600"/>
                    <a:gd name="connsiteX1" fmla="*/ 16361 w 16370"/>
                    <a:gd name="connsiteY1" fmla="*/ 0 h 21600"/>
                    <a:gd name="connsiteX2" fmla="*/ 16361 w 16370"/>
                    <a:gd name="connsiteY2" fmla="*/ 0 h 21600"/>
                    <a:gd name="connsiteX3" fmla="*/ 14642 w 16370"/>
                    <a:gd name="connsiteY3" fmla="*/ 13298 h 21600"/>
                    <a:gd name="connsiteX4" fmla="*/ 13633 w 16370"/>
                    <a:gd name="connsiteY4" fmla="*/ 21519 h 21600"/>
                    <a:gd name="connsiteX5" fmla="*/ 12625 w 16370"/>
                    <a:gd name="connsiteY5" fmla="*/ 13298 h 21600"/>
                    <a:gd name="connsiteX6" fmla="*/ 10906 w 16370"/>
                    <a:gd name="connsiteY6" fmla="*/ 161 h 21600"/>
                    <a:gd name="connsiteX7" fmla="*/ 9187 w 16370"/>
                    <a:gd name="connsiteY7" fmla="*/ 13460 h 21600"/>
                    <a:gd name="connsiteX8" fmla="*/ 8179 w 16370"/>
                    <a:gd name="connsiteY8" fmla="*/ 21600 h 21600"/>
                    <a:gd name="connsiteX9" fmla="*/ 7170 w 16370"/>
                    <a:gd name="connsiteY9" fmla="*/ 13460 h 21600"/>
                    <a:gd name="connsiteX10" fmla="*/ 5451 w 16370"/>
                    <a:gd name="connsiteY10" fmla="*/ 161 h 21600"/>
                    <a:gd name="connsiteX11" fmla="*/ 3736 w 16370"/>
                    <a:gd name="connsiteY11" fmla="*/ 13460 h 21600"/>
                    <a:gd name="connsiteX12" fmla="*/ 2724 w 16370"/>
                    <a:gd name="connsiteY12" fmla="*/ 21600 h 21600"/>
                    <a:gd name="connsiteX13" fmla="*/ 1716 w 16370"/>
                    <a:gd name="connsiteY13" fmla="*/ 13460 h 21600"/>
                    <a:gd name="connsiteX14" fmla="*/ 0 w 16370"/>
                    <a:gd name="connsiteY14" fmla="*/ 161 h 21600"/>
                    <a:gd name="connsiteX0" fmla="*/ 14654 w 14654"/>
                    <a:gd name="connsiteY0" fmla="*/ 229 h 21600"/>
                    <a:gd name="connsiteX1" fmla="*/ 14645 w 14654"/>
                    <a:gd name="connsiteY1" fmla="*/ 0 h 21600"/>
                    <a:gd name="connsiteX2" fmla="*/ 14645 w 14654"/>
                    <a:gd name="connsiteY2" fmla="*/ 0 h 21600"/>
                    <a:gd name="connsiteX3" fmla="*/ 12926 w 14654"/>
                    <a:gd name="connsiteY3" fmla="*/ 13298 h 21600"/>
                    <a:gd name="connsiteX4" fmla="*/ 11917 w 14654"/>
                    <a:gd name="connsiteY4" fmla="*/ 21519 h 21600"/>
                    <a:gd name="connsiteX5" fmla="*/ 10909 w 14654"/>
                    <a:gd name="connsiteY5" fmla="*/ 13298 h 21600"/>
                    <a:gd name="connsiteX6" fmla="*/ 9190 w 14654"/>
                    <a:gd name="connsiteY6" fmla="*/ 161 h 21600"/>
                    <a:gd name="connsiteX7" fmla="*/ 7471 w 14654"/>
                    <a:gd name="connsiteY7" fmla="*/ 13460 h 21600"/>
                    <a:gd name="connsiteX8" fmla="*/ 6463 w 14654"/>
                    <a:gd name="connsiteY8" fmla="*/ 21600 h 21600"/>
                    <a:gd name="connsiteX9" fmla="*/ 5454 w 14654"/>
                    <a:gd name="connsiteY9" fmla="*/ 13460 h 21600"/>
                    <a:gd name="connsiteX10" fmla="*/ 3735 w 14654"/>
                    <a:gd name="connsiteY10" fmla="*/ 161 h 21600"/>
                    <a:gd name="connsiteX11" fmla="*/ 2020 w 14654"/>
                    <a:gd name="connsiteY11" fmla="*/ 13460 h 21600"/>
                    <a:gd name="connsiteX12" fmla="*/ 1008 w 14654"/>
                    <a:gd name="connsiteY12" fmla="*/ 21600 h 21600"/>
                    <a:gd name="connsiteX13" fmla="*/ 0 w 14654"/>
                    <a:gd name="connsiteY13" fmla="*/ 13460 h 21600"/>
                    <a:gd name="connsiteX0" fmla="*/ 13646 w 13646"/>
                    <a:gd name="connsiteY0" fmla="*/ 229 h 21600"/>
                    <a:gd name="connsiteX1" fmla="*/ 13637 w 13646"/>
                    <a:gd name="connsiteY1" fmla="*/ 0 h 21600"/>
                    <a:gd name="connsiteX2" fmla="*/ 13637 w 13646"/>
                    <a:gd name="connsiteY2" fmla="*/ 0 h 21600"/>
                    <a:gd name="connsiteX3" fmla="*/ 11918 w 13646"/>
                    <a:gd name="connsiteY3" fmla="*/ 13298 h 21600"/>
                    <a:gd name="connsiteX4" fmla="*/ 10909 w 13646"/>
                    <a:gd name="connsiteY4" fmla="*/ 21519 h 21600"/>
                    <a:gd name="connsiteX5" fmla="*/ 9901 w 13646"/>
                    <a:gd name="connsiteY5" fmla="*/ 13298 h 21600"/>
                    <a:gd name="connsiteX6" fmla="*/ 8182 w 13646"/>
                    <a:gd name="connsiteY6" fmla="*/ 161 h 21600"/>
                    <a:gd name="connsiteX7" fmla="*/ 6463 w 13646"/>
                    <a:gd name="connsiteY7" fmla="*/ 13460 h 21600"/>
                    <a:gd name="connsiteX8" fmla="*/ 5455 w 13646"/>
                    <a:gd name="connsiteY8" fmla="*/ 21600 h 21600"/>
                    <a:gd name="connsiteX9" fmla="*/ 4446 w 13646"/>
                    <a:gd name="connsiteY9" fmla="*/ 13460 h 21600"/>
                    <a:gd name="connsiteX10" fmla="*/ 2727 w 13646"/>
                    <a:gd name="connsiteY10" fmla="*/ 161 h 21600"/>
                    <a:gd name="connsiteX11" fmla="*/ 1012 w 13646"/>
                    <a:gd name="connsiteY11" fmla="*/ 13460 h 21600"/>
                    <a:gd name="connsiteX12" fmla="*/ 0 w 13646"/>
                    <a:gd name="connsiteY12" fmla="*/ 21600 h 21600"/>
                    <a:gd name="connsiteX0" fmla="*/ 12634 w 12634"/>
                    <a:gd name="connsiteY0" fmla="*/ 229 h 21600"/>
                    <a:gd name="connsiteX1" fmla="*/ 12625 w 12634"/>
                    <a:gd name="connsiteY1" fmla="*/ 0 h 21600"/>
                    <a:gd name="connsiteX2" fmla="*/ 12625 w 12634"/>
                    <a:gd name="connsiteY2" fmla="*/ 0 h 21600"/>
                    <a:gd name="connsiteX3" fmla="*/ 10906 w 12634"/>
                    <a:gd name="connsiteY3" fmla="*/ 13298 h 21600"/>
                    <a:gd name="connsiteX4" fmla="*/ 9897 w 12634"/>
                    <a:gd name="connsiteY4" fmla="*/ 21519 h 21600"/>
                    <a:gd name="connsiteX5" fmla="*/ 8889 w 12634"/>
                    <a:gd name="connsiteY5" fmla="*/ 13298 h 21600"/>
                    <a:gd name="connsiteX6" fmla="*/ 7170 w 12634"/>
                    <a:gd name="connsiteY6" fmla="*/ 161 h 21600"/>
                    <a:gd name="connsiteX7" fmla="*/ 5451 w 12634"/>
                    <a:gd name="connsiteY7" fmla="*/ 13460 h 21600"/>
                    <a:gd name="connsiteX8" fmla="*/ 4443 w 12634"/>
                    <a:gd name="connsiteY8" fmla="*/ 21600 h 21600"/>
                    <a:gd name="connsiteX9" fmla="*/ 3434 w 12634"/>
                    <a:gd name="connsiteY9" fmla="*/ 13460 h 21600"/>
                    <a:gd name="connsiteX10" fmla="*/ 1715 w 12634"/>
                    <a:gd name="connsiteY10" fmla="*/ 161 h 21600"/>
                    <a:gd name="connsiteX11" fmla="*/ 0 w 12634"/>
                    <a:gd name="connsiteY11" fmla="*/ 13460 h 21600"/>
                    <a:gd name="connsiteX0" fmla="*/ 10919 w 10919"/>
                    <a:gd name="connsiteY0" fmla="*/ 229 h 21600"/>
                    <a:gd name="connsiteX1" fmla="*/ 10910 w 10919"/>
                    <a:gd name="connsiteY1" fmla="*/ 0 h 21600"/>
                    <a:gd name="connsiteX2" fmla="*/ 10910 w 10919"/>
                    <a:gd name="connsiteY2" fmla="*/ 0 h 21600"/>
                    <a:gd name="connsiteX3" fmla="*/ 9191 w 10919"/>
                    <a:gd name="connsiteY3" fmla="*/ 13298 h 21600"/>
                    <a:gd name="connsiteX4" fmla="*/ 8182 w 10919"/>
                    <a:gd name="connsiteY4" fmla="*/ 21519 h 21600"/>
                    <a:gd name="connsiteX5" fmla="*/ 7174 w 10919"/>
                    <a:gd name="connsiteY5" fmla="*/ 13298 h 21600"/>
                    <a:gd name="connsiteX6" fmla="*/ 5455 w 10919"/>
                    <a:gd name="connsiteY6" fmla="*/ 161 h 21600"/>
                    <a:gd name="connsiteX7" fmla="*/ 3736 w 10919"/>
                    <a:gd name="connsiteY7" fmla="*/ 13460 h 21600"/>
                    <a:gd name="connsiteX8" fmla="*/ 2728 w 10919"/>
                    <a:gd name="connsiteY8" fmla="*/ 21600 h 21600"/>
                    <a:gd name="connsiteX9" fmla="*/ 1719 w 10919"/>
                    <a:gd name="connsiteY9" fmla="*/ 13460 h 21600"/>
                    <a:gd name="connsiteX10" fmla="*/ 0 w 10919"/>
                    <a:gd name="connsiteY10" fmla="*/ 161 h 21600"/>
                    <a:gd name="connsiteX0" fmla="*/ 10919 w 10919"/>
                    <a:gd name="connsiteY0" fmla="*/ 229 h 21600"/>
                    <a:gd name="connsiteX1" fmla="*/ 10910 w 10919"/>
                    <a:gd name="connsiteY1" fmla="*/ 0 h 21600"/>
                    <a:gd name="connsiteX2" fmla="*/ 9191 w 10919"/>
                    <a:gd name="connsiteY2" fmla="*/ 13298 h 21600"/>
                    <a:gd name="connsiteX3" fmla="*/ 8182 w 10919"/>
                    <a:gd name="connsiteY3" fmla="*/ 21519 h 21600"/>
                    <a:gd name="connsiteX4" fmla="*/ 7174 w 10919"/>
                    <a:gd name="connsiteY4" fmla="*/ 13298 h 21600"/>
                    <a:gd name="connsiteX5" fmla="*/ 5455 w 10919"/>
                    <a:gd name="connsiteY5" fmla="*/ 161 h 21600"/>
                    <a:gd name="connsiteX6" fmla="*/ 3736 w 10919"/>
                    <a:gd name="connsiteY6" fmla="*/ 13460 h 21600"/>
                    <a:gd name="connsiteX7" fmla="*/ 2728 w 10919"/>
                    <a:gd name="connsiteY7" fmla="*/ 21600 h 21600"/>
                    <a:gd name="connsiteX8" fmla="*/ 1719 w 10919"/>
                    <a:gd name="connsiteY8" fmla="*/ 13460 h 21600"/>
                    <a:gd name="connsiteX9" fmla="*/ 0 w 10919"/>
                    <a:gd name="connsiteY9" fmla="*/ 161 h 21600"/>
                    <a:gd name="connsiteX0" fmla="*/ 9191 w 9191"/>
                    <a:gd name="connsiteY0" fmla="*/ 13137 h 21439"/>
                    <a:gd name="connsiteX1" fmla="*/ 8182 w 9191"/>
                    <a:gd name="connsiteY1" fmla="*/ 21358 h 21439"/>
                    <a:gd name="connsiteX2" fmla="*/ 7174 w 9191"/>
                    <a:gd name="connsiteY2" fmla="*/ 13137 h 21439"/>
                    <a:gd name="connsiteX3" fmla="*/ 5455 w 9191"/>
                    <a:gd name="connsiteY3" fmla="*/ 0 h 21439"/>
                    <a:gd name="connsiteX4" fmla="*/ 3736 w 9191"/>
                    <a:gd name="connsiteY4" fmla="*/ 13299 h 21439"/>
                    <a:gd name="connsiteX5" fmla="*/ 2728 w 9191"/>
                    <a:gd name="connsiteY5" fmla="*/ 21439 h 21439"/>
                    <a:gd name="connsiteX6" fmla="*/ 1719 w 9191"/>
                    <a:gd name="connsiteY6" fmla="*/ 13299 h 21439"/>
                    <a:gd name="connsiteX7" fmla="*/ 0 w 9191"/>
                    <a:gd name="connsiteY7" fmla="*/ 0 h 21439"/>
                    <a:gd name="connsiteX0" fmla="*/ 8902 w 8902"/>
                    <a:gd name="connsiteY0" fmla="*/ 9962 h 10000"/>
                    <a:gd name="connsiteX1" fmla="*/ 7805 w 8902"/>
                    <a:gd name="connsiteY1" fmla="*/ 6128 h 10000"/>
                    <a:gd name="connsiteX2" fmla="*/ 5935 w 8902"/>
                    <a:gd name="connsiteY2" fmla="*/ 0 h 10000"/>
                    <a:gd name="connsiteX3" fmla="*/ 4065 w 8902"/>
                    <a:gd name="connsiteY3" fmla="*/ 6203 h 10000"/>
                    <a:gd name="connsiteX4" fmla="*/ 2968 w 8902"/>
                    <a:gd name="connsiteY4" fmla="*/ 10000 h 10000"/>
                    <a:gd name="connsiteX5" fmla="*/ 1870 w 8902"/>
                    <a:gd name="connsiteY5" fmla="*/ 6203 h 10000"/>
                    <a:gd name="connsiteX6" fmla="*/ 0 w 8902"/>
                    <a:gd name="connsiteY6" fmla="*/ 0 h 10000"/>
                    <a:gd name="connsiteX0" fmla="*/ 8768 w 8768"/>
                    <a:gd name="connsiteY0" fmla="*/ 6128 h 10000"/>
                    <a:gd name="connsiteX1" fmla="*/ 6667 w 8768"/>
                    <a:gd name="connsiteY1" fmla="*/ 0 h 10000"/>
                    <a:gd name="connsiteX2" fmla="*/ 4566 w 8768"/>
                    <a:gd name="connsiteY2" fmla="*/ 6203 h 10000"/>
                    <a:gd name="connsiteX3" fmla="*/ 3334 w 8768"/>
                    <a:gd name="connsiteY3" fmla="*/ 10000 h 10000"/>
                    <a:gd name="connsiteX4" fmla="*/ 2101 w 8768"/>
                    <a:gd name="connsiteY4" fmla="*/ 6203 h 10000"/>
                    <a:gd name="connsiteX5" fmla="*/ 0 w 8768"/>
                    <a:gd name="connsiteY5" fmla="*/ 0 h 10000"/>
                    <a:gd name="connsiteX0" fmla="*/ 7604 w 7604"/>
                    <a:gd name="connsiteY0" fmla="*/ 0 h 10000"/>
                    <a:gd name="connsiteX1" fmla="*/ 5208 w 7604"/>
                    <a:gd name="connsiteY1" fmla="*/ 6203 h 10000"/>
                    <a:gd name="connsiteX2" fmla="*/ 3802 w 7604"/>
                    <a:gd name="connsiteY2" fmla="*/ 10000 h 10000"/>
                    <a:gd name="connsiteX3" fmla="*/ 2396 w 7604"/>
                    <a:gd name="connsiteY3" fmla="*/ 6203 h 10000"/>
                    <a:gd name="connsiteX4" fmla="*/ 0 w 7604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04" h="10000" extrusionOk="0">
                      <a:moveTo>
                        <a:pt x="7604" y="0"/>
                      </a:moveTo>
                      <a:cubicBezTo>
                        <a:pt x="6382" y="0"/>
                        <a:pt x="5734" y="3449"/>
                        <a:pt x="5208" y="6203"/>
                      </a:cubicBezTo>
                      <a:cubicBezTo>
                        <a:pt x="4776" y="8461"/>
                        <a:pt x="4486" y="10000"/>
                        <a:pt x="3802" y="10000"/>
                      </a:cubicBezTo>
                      <a:cubicBezTo>
                        <a:pt x="3118" y="10000"/>
                        <a:pt x="2835" y="8520"/>
                        <a:pt x="2396" y="6203"/>
                      </a:cubicBezTo>
                      <a:cubicBezTo>
                        <a:pt x="1874" y="3446"/>
                        <a:pt x="1221" y="0"/>
                        <a:pt x="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244185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 dirty="0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A2C8493-17B6-874F-BE4E-C3A0B30095FC}"/>
                  </a:ext>
                </a:extLst>
              </p:cNvPr>
              <p:cNvGrpSpPr/>
              <p:nvPr/>
            </p:nvGrpSpPr>
            <p:grpSpPr>
              <a:xfrm>
                <a:off x="7058153" y="4793333"/>
                <a:ext cx="309151" cy="310342"/>
                <a:chOff x="864817" y="1489220"/>
                <a:chExt cx="140515" cy="140515"/>
              </a:xfrm>
            </p:grpSpPr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06D7F8B-0AB0-8E4D-AAD4-000F234DA088}"/>
                    </a:ext>
                  </a:extLst>
                </p:cNvPr>
                <p:cNvSpPr/>
                <p:nvPr/>
              </p:nvSpPr>
              <p:spPr>
                <a:xfrm>
                  <a:off x="864817" y="1489220"/>
                  <a:ext cx="140515" cy="140515"/>
                </a:xfrm>
                <a:prstGeom prst="ellipse">
                  <a:avLst/>
                </a:prstGeom>
                <a:noFill/>
                <a:ln w="254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1" name="Shape">
                  <a:extLst>
                    <a:ext uri="{FF2B5EF4-FFF2-40B4-BE49-F238E27FC236}">
                      <a16:creationId xmlns:a16="http://schemas.microsoft.com/office/drawing/2014/main" id="{D5AAA854-1BA1-C648-843D-9939EDB59AEA}"/>
                    </a:ext>
                  </a:extLst>
                </p:cNvPr>
                <p:cNvSpPr/>
                <p:nvPr/>
              </p:nvSpPr>
              <p:spPr>
                <a:xfrm rot="10800000" flipH="1">
                  <a:off x="908948" y="1514452"/>
                  <a:ext cx="52253" cy="90051"/>
                </a:xfrm>
                <a:custGeom>
                  <a:avLst/>
                  <a:gdLst>
                    <a:gd name="connsiteX0" fmla="*/ 20106 w 20106"/>
                    <a:gd name="connsiteY0" fmla="*/ 229 h 21600"/>
                    <a:gd name="connsiteX1" fmla="*/ 20097 w 20106"/>
                    <a:gd name="connsiteY1" fmla="*/ 0 h 21600"/>
                    <a:gd name="connsiteX2" fmla="*/ 20097 w 20106"/>
                    <a:gd name="connsiteY2" fmla="*/ 0 h 21600"/>
                    <a:gd name="connsiteX3" fmla="*/ 18378 w 20106"/>
                    <a:gd name="connsiteY3" fmla="*/ 13298 h 21600"/>
                    <a:gd name="connsiteX4" fmla="*/ 17369 w 20106"/>
                    <a:gd name="connsiteY4" fmla="*/ 21519 h 21600"/>
                    <a:gd name="connsiteX5" fmla="*/ 16361 w 20106"/>
                    <a:gd name="connsiteY5" fmla="*/ 13298 h 21600"/>
                    <a:gd name="connsiteX6" fmla="*/ 14642 w 20106"/>
                    <a:gd name="connsiteY6" fmla="*/ 161 h 21600"/>
                    <a:gd name="connsiteX7" fmla="*/ 12923 w 20106"/>
                    <a:gd name="connsiteY7" fmla="*/ 13460 h 21600"/>
                    <a:gd name="connsiteX8" fmla="*/ 11915 w 20106"/>
                    <a:gd name="connsiteY8" fmla="*/ 21600 h 21600"/>
                    <a:gd name="connsiteX9" fmla="*/ 10906 w 20106"/>
                    <a:gd name="connsiteY9" fmla="*/ 13460 h 21600"/>
                    <a:gd name="connsiteX10" fmla="*/ 9187 w 20106"/>
                    <a:gd name="connsiteY10" fmla="*/ 161 h 21600"/>
                    <a:gd name="connsiteX11" fmla="*/ 7472 w 20106"/>
                    <a:gd name="connsiteY11" fmla="*/ 13460 h 21600"/>
                    <a:gd name="connsiteX12" fmla="*/ 6460 w 20106"/>
                    <a:gd name="connsiteY12" fmla="*/ 21600 h 21600"/>
                    <a:gd name="connsiteX13" fmla="*/ 5452 w 20106"/>
                    <a:gd name="connsiteY13" fmla="*/ 13460 h 21600"/>
                    <a:gd name="connsiteX14" fmla="*/ 3736 w 20106"/>
                    <a:gd name="connsiteY14" fmla="*/ 161 h 21600"/>
                    <a:gd name="connsiteX15" fmla="*/ 2017 w 20106"/>
                    <a:gd name="connsiteY15" fmla="*/ 13460 h 21600"/>
                    <a:gd name="connsiteX16" fmla="*/ 1009 w 20106"/>
                    <a:gd name="connsiteY16" fmla="*/ 21600 h 21600"/>
                    <a:gd name="connsiteX17" fmla="*/ 0 w 20106"/>
                    <a:gd name="connsiteY17" fmla="*/ 13460 h 21600"/>
                    <a:gd name="connsiteX0" fmla="*/ 19097 w 19097"/>
                    <a:gd name="connsiteY0" fmla="*/ 229 h 21600"/>
                    <a:gd name="connsiteX1" fmla="*/ 19088 w 19097"/>
                    <a:gd name="connsiteY1" fmla="*/ 0 h 21600"/>
                    <a:gd name="connsiteX2" fmla="*/ 19088 w 19097"/>
                    <a:gd name="connsiteY2" fmla="*/ 0 h 21600"/>
                    <a:gd name="connsiteX3" fmla="*/ 17369 w 19097"/>
                    <a:gd name="connsiteY3" fmla="*/ 13298 h 21600"/>
                    <a:gd name="connsiteX4" fmla="*/ 16360 w 19097"/>
                    <a:gd name="connsiteY4" fmla="*/ 21519 h 21600"/>
                    <a:gd name="connsiteX5" fmla="*/ 15352 w 19097"/>
                    <a:gd name="connsiteY5" fmla="*/ 13298 h 21600"/>
                    <a:gd name="connsiteX6" fmla="*/ 13633 w 19097"/>
                    <a:gd name="connsiteY6" fmla="*/ 161 h 21600"/>
                    <a:gd name="connsiteX7" fmla="*/ 11914 w 19097"/>
                    <a:gd name="connsiteY7" fmla="*/ 13460 h 21600"/>
                    <a:gd name="connsiteX8" fmla="*/ 10906 w 19097"/>
                    <a:gd name="connsiteY8" fmla="*/ 21600 h 21600"/>
                    <a:gd name="connsiteX9" fmla="*/ 9897 w 19097"/>
                    <a:gd name="connsiteY9" fmla="*/ 13460 h 21600"/>
                    <a:gd name="connsiteX10" fmla="*/ 8178 w 19097"/>
                    <a:gd name="connsiteY10" fmla="*/ 161 h 21600"/>
                    <a:gd name="connsiteX11" fmla="*/ 6463 w 19097"/>
                    <a:gd name="connsiteY11" fmla="*/ 13460 h 21600"/>
                    <a:gd name="connsiteX12" fmla="*/ 5451 w 19097"/>
                    <a:gd name="connsiteY12" fmla="*/ 21600 h 21600"/>
                    <a:gd name="connsiteX13" fmla="*/ 4443 w 19097"/>
                    <a:gd name="connsiteY13" fmla="*/ 13460 h 21600"/>
                    <a:gd name="connsiteX14" fmla="*/ 2727 w 19097"/>
                    <a:gd name="connsiteY14" fmla="*/ 161 h 21600"/>
                    <a:gd name="connsiteX15" fmla="*/ 1008 w 19097"/>
                    <a:gd name="connsiteY15" fmla="*/ 13460 h 21600"/>
                    <a:gd name="connsiteX16" fmla="*/ 0 w 19097"/>
                    <a:gd name="connsiteY16" fmla="*/ 21600 h 21600"/>
                    <a:gd name="connsiteX0" fmla="*/ 18089 w 18089"/>
                    <a:gd name="connsiteY0" fmla="*/ 229 h 21600"/>
                    <a:gd name="connsiteX1" fmla="*/ 18080 w 18089"/>
                    <a:gd name="connsiteY1" fmla="*/ 0 h 21600"/>
                    <a:gd name="connsiteX2" fmla="*/ 18080 w 18089"/>
                    <a:gd name="connsiteY2" fmla="*/ 0 h 21600"/>
                    <a:gd name="connsiteX3" fmla="*/ 16361 w 18089"/>
                    <a:gd name="connsiteY3" fmla="*/ 13298 h 21600"/>
                    <a:gd name="connsiteX4" fmla="*/ 15352 w 18089"/>
                    <a:gd name="connsiteY4" fmla="*/ 21519 h 21600"/>
                    <a:gd name="connsiteX5" fmla="*/ 14344 w 18089"/>
                    <a:gd name="connsiteY5" fmla="*/ 13298 h 21600"/>
                    <a:gd name="connsiteX6" fmla="*/ 12625 w 18089"/>
                    <a:gd name="connsiteY6" fmla="*/ 161 h 21600"/>
                    <a:gd name="connsiteX7" fmla="*/ 10906 w 18089"/>
                    <a:gd name="connsiteY7" fmla="*/ 13460 h 21600"/>
                    <a:gd name="connsiteX8" fmla="*/ 9898 w 18089"/>
                    <a:gd name="connsiteY8" fmla="*/ 21600 h 21600"/>
                    <a:gd name="connsiteX9" fmla="*/ 8889 w 18089"/>
                    <a:gd name="connsiteY9" fmla="*/ 13460 h 21600"/>
                    <a:gd name="connsiteX10" fmla="*/ 7170 w 18089"/>
                    <a:gd name="connsiteY10" fmla="*/ 161 h 21600"/>
                    <a:gd name="connsiteX11" fmla="*/ 5455 w 18089"/>
                    <a:gd name="connsiteY11" fmla="*/ 13460 h 21600"/>
                    <a:gd name="connsiteX12" fmla="*/ 4443 w 18089"/>
                    <a:gd name="connsiteY12" fmla="*/ 21600 h 21600"/>
                    <a:gd name="connsiteX13" fmla="*/ 3435 w 18089"/>
                    <a:gd name="connsiteY13" fmla="*/ 13460 h 21600"/>
                    <a:gd name="connsiteX14" fmla="*/ 1719 w 18089"/>
                    <a:gd name="connsiteY14" fmla="*/ 161 h 21600"/>
                    <a:gd name="connsiteX15" fmla="*/ 0 w 18089"/>
                    <a:gd name="connsiteY15" fmla="*/ 13460 h 21600"/>
                    <a:gd name="connsiteX0" fmla="*/ 16370 w 16370"/>
                    <a:gd name="connsiteY0" fmla="*/ 229 h 21600"/>
                    <a:gd name="connsiteX1" fmla="*/ 16361 w 16370"/>
                    <a:gd name="connsiteY1" fmla="*/ 0 h 21600"/>
                    <a:gd name="connsiteX2" fmla="*/ 16361 w 16370"/>
                    <a:gd name="connsiteY2" fmla="*/ 0 h 21600"/>
                    <a:gd name="connsiteX3" fmla="*/ 14642 w 16370"/>
                    <a:gd name="connsiteY3" fmla="*/ 13298 h 21600"/>
                    <a:gd name="connsiteX4" fmla="*/ 13633 w 16370"/>
                    <a:gd name="connsiteY4" fmla="*/ 21519 h 21600"/>
                    <a:gd name="connsiteX5" fmla="*/ 12625 w 16370"/>
                    <a:gd name="connsiteY5" fmla="*/ 13298 h 21600"/>
                    <a:gd name="connsiteX6" fmla="*/ 10906 w 16370"/>
                    <a:gd name="connsiteY6" fmla="*/ 161 h 21600"/>
                    <a:gd name="connsiteX7" fmla="*/ 9187 w 16370"/>
                    <a:gd name="connsiteY7" fmla="*/ 13460 h 21600"/>
                    <a:gd name="connsiteX8" fmla="*/ 8179 w 16370"/>
                    <a:gd name="connsiteY8" fmla="*/ 21600 h 21600"/>
                    <a:gd name="connsiteX9" fmla="*/ 7170 w 16370"/>
                    <a:gd name="connsiteY9" fmla="*/ 13460 h 21600"/>
                    <a:gd name="connsiteX10" fmla="*/ 5451 w 16370"/>
                    <a:gd name="connsiteY10" fmla="*/ 161 h 21600"/>
                    <a:gd name="connsiteX11" fmla="*/ 3736 w 16370"/>
                    <a:gd name="connsiteY11" fmla="*/ 13460 h 21600"/>
                    <a:gd name="connsiteX12" fmla="*/ 2724 w 16370"/>
                    <a:gd name="connsiteY12" fmla="*/ 21600 h 21600"/>
                    <a:gd name="connsiteX13" fmla="*/ 1716 w 16370"/>
                    <a:gd name="connsiteY13" fmla="*/ 13460 h 21600"/>
                    <a:gd name="connsiteX14" fmla="*/ 0 w 16370"/>
                    <a:gd name="connsiteY14" fmla="*/ 161 h 21600"/>
                    <a:gd name="connsiteX0" fmla="*/ 14654 w 14654"/>
                    <a:gd name="connsiteY0" fmla="*/ 229 h 21600"/>
                    <a:gd name="connsiteX1" fmla="*/ 14645 w 14654"/>
                    <a:gd name="connsiteY1" fmla="*/ 0 h 21600"/>
                    <a:gd name="connsiteX2" fmla="*/ 14645 w 14654"/>
                    <a:gd name="connsiteY2" fmla="*/ 0 h 21600"/>
                    <a:gd name="connsiteX3" fmla="*/ 12926 w 14654"/>
                    <a:gd name="connsiteY3" fmla="*/ 13298 h 21600"/>
                    <a:gd name="connsiteX4" fmla="*/ 11917 w 14654"/>
                    <a:gd name="connsiteY4" fmla="*/ 21519 h 21600"/>
                    <a:gd name="connsiteX5" fmla="*/ 10909 w 14654"/>
                    <a:gd name="connsiteY5" fmla="*/ 13298 h 21600"/>
                    <a:gd name="connsiteX6" fmla="*/ 9190 w 14654"/>
                    <a:gd name="connsiteY6" fmla="*/ 161 h 21600"/>
                    <a:gd name="connsiteX7" fmla="*/ 7471 w 14654"/>
                    <a:gd name="connsiteY7" fmla="*/ 13460 h 21600"/>
                    <a:gd name="connsiteX8" fmla="*/ 6463 w 14654"/>
                    <a:gd name="connsiteY8" fmla="*/ 21600 h 21600"/>
                    <a:gd name="connsiteX9" fmla="*/ 5454 w 14654"/>
                    <a:gd name="connsiteY9" fmla="*/ 13460 h 21600"/>
                    <a:gd name="connsiteX10" fmla="*/ 3735 w 14654"/>
                    <a:gd name="connsiteY10" fmla="*/ 161 h 21600"/>
                    <a:gd name="connsiteX11" fmla="*/ 2020 w 14654"/>
                    <a:gd name="connsiteY11" fmla="*/ 13460 h 21600"/>
                    <a:gd name="connsiteX12" fmla="*/ 1008 w 14654"/>
                    <a:gd name="connsiteY12" fmla="*/ 21600 h 21600"/>
                    <a:gd name="connsiteX13" fmla="*/ 0 w 14654"/>
                    <a:gd name="connsiteY13" fmla="*/ 13460 h 21600"/>
                    <a:gd name="connsiteX0" fmla="*/ 13646 w 13646"/>
                    <a:gd name="connsiteY0" fmla="*/ 229 h 21600"/>
                    <a:gd name="connsiteX1" fmla="*/ 13637 w 13646"/>
                    <a:gd name="connsiteY1" fmla="*/ 0 h 21600"/>
                    <a:gd name="connsiteX2" fmla="*/ 13637 w 13646"/>
                    <a:gd name="connsiteY2" fmla="*/ 0 h 21600"/>
                    <a:gd name="connsiteX3" fmla="*/ 11918 w 13646"/>
                    <a:gd name="connsiteY3" fmla="*/ 13298 h 21600"/>
                    <a:gd name="connsiteX4" fmla="*/ 10909 w 13646"/>
                    <a:gd name="connsiteY4" fmla="*/ 21519 h 21600"/>
                    <a:gd name="connsiteX5" fmla="*/ 9901 w 13646"/>
                    <a:gd name="connsiteY5" fmla="*/ 13298 h 21600"/>
                    <a:gd name="connsiteX6" fmla="*/ 8182 w 13646"/>
                    <a:gd name="connsiteY6" fmla="*/ 161 h 21600"/>
                    <a:gd name="connsiteX7" fmla="*/ 6463 w 13646"/>
                    <a:gd name="connsiteY7" fmla="*/ 13460 h 21600"/>
                    <a:gd name="connsiteX8" fmla="*/ 5455 w 13646"/>
                    <a:gd name="connsiteY8" fmla="*/ 21600 h 21600"/>
                    <a:gd name="connsiteX9" fmla="*/ 4446 w 13646"/>
                    <a:gd name="connsiteY9" fmla="*/ 13460 h 21600"/>
                    <a:gd name="connsiteX10" fmla="*/ 2727 w 13646"/>
                    <a:gd name="connsiteY10" fmla="*/ 161 h 21600"/>
                    <a:gd name="connsiteX11" fmla="*/ 1012 w 13646"/>
                    <a:gd name="connsiteY11" fmla="*/ 13460 h 21600"/>
                    <a:gd name="connsiteX12" fmla="*/ 0 w 13646"/>
                    <a:gd name="connsiteY12" fmla="*/ 21600 h 21600"/>
                    <a:gd name="connsiteX0" fmla="*/ 12634 w 12634"/>
                    <a:gd name="connsiteY0" fmla="*/ 229 h 21600"/>
                    <a:gd name="connsiteX1" fmla="*/ 12625 w 12634"/>
                    <a:gd name="connsiteY1" fmla="*/ 0 h 21600"/>
                    <a:gd name="connsiteX2" fmla="*/ 12625 w 12634"/>
                    <a:gd name="connsiteY2" fmla="*/ 0 h 21600"/>
                    <a:gd name="connsiteX3" fmla="*/ 10906 w 12634"/>
                    <a:gd name="connsiteY3" fmla="*/ 13298 h 21600"/>
                    <a:gd name="connsiteX4" fmla="*/ 9897 w 12634"/>
                    <a:gd name="connsiteY4" fmla="*/ 21519 h 21600"/>
                    <a:gd name="connsiteX5" fmla="*/ 8889 w 12634"/>
                    <a:gd name="connsiteY5" fmla="*/ 13298 h 21600"/>
                    <a:gd name="connsiteX6" fmla="*/ 7170 w 12634"/>
                    <a:gd name="connsiteY6" fmla="*/ 161 h 21600"/>
                    <a:gd name="connsiteX7" fmla="*/ 5451 w 12634"/>
                    <a:gd name="connsiteY7" fmla="*/ 13460 h 21600"/>
                    <a:gd name="connsiteX8" fmla="*/ 4443 w 12634"/>
                    <a:gd name="connsiteY8" fmla="*/ 21600 h 21600"/>
                    <a:gd name="connsiteX9" fmla="*/ 3434 w 12634"/>
                    <a:gd name="connsiteY9" fmla="*/ 13460 h 21600"/>
                    <a:gd name="connsiteX10" fmla="*/ 1715 w 12634"/>
                    <a:gd name="connsiteY10" fmla="*/ 161 h 21600"/>
                    <a:gd name="connsiteX11" fmla="*/ 0 w 12634"/>
                    <a:gd name="connsiteY11" fmla="*/ 13460 h 21600"/>
                    <a:gd name="connsiteX0" fmla="*/ 10919 w 10919"/>
                    <a:gd name="connsiteY0" fmla="*/ 229 h 21600"/>
                    <a:gd name="connsiteX1" fmla="*/ 10910 w 10919"/>
                    <a:gd name="connsiteY1" fmla="*/ 0 h 21600"/>
                    <a:gd name="connsiteX2" fmla="*/ 10910 w 10919"/>
                    <a:gd name="connsiteY2" fmla="*/ 0 h 21600"/>
                    <a:gd name="connsiteX3" fmla="*/ 9191 w 10919"/>
                    <a:gd name="connsiteY3" fmla="*/ 13298 h 21600"/>
                    <a:gd name="connsiteX4" fmla="*/ 8182 w 10919"/>
                    <a:gd name="connsiteY4" fmla="*/ 21519 h 21600"/>
                    <a:gd name="connsiteX5" fmla="*/ 7174 w 10919"/>
                    <a:gd name="connsiteY5" fmla="*/ 13298 h 21600"/>
                    <a:gd name="connsiteX6" fmla="*/ 5455 w 10919"/>
                    <a:gd name="connsiteY6" fmla="*/ 161 h 21600"/>
                    <a:gd name="connsiteX7" fmla="*/ 3736 w 10919"/>
                    <a:gd name="connsiteY7" fmla="*/ 13460 h 21600"/>
                    <a:gd name="connsiteX8" fmla="*/ 2728 w 10919"/>
                    <a:gd name="connsiteY8" fmla="*/ 21600 h 21600"/>
                    <a:gd name="connsiteX9" fmla="*/ 1719 w 10919"/>
                    <a:gd name="connsiteY9" fmla="*/ 13460 h 21600"/>
                    <a:gd name="connsiteX10" fmla="*/ 0 w 10919"/>
                    <a:gd name="connsiteY10" fmla="*/ 161 h 21600"/>
                    <a:gd name="connsiteX0" fmla="*/ 10919 w 10919"/>
                    <a:gd name="connsiteY0" fmla="*/ 229 h 21600"/>
                    <a:gd name="connsiteX1" fmla="*/ 10910 w 10919"/>
                    <a:gd name="connsiteY1" fmla="*/ 0 h 21600"/>
                    <a:gd name="connsiteX2" fmla="*/ 9191 w 10919"/>
                    <a:gd name="connsiteY2" fmla="*/ 13298 h 21600"/>
                    <a:gd name="connsiteX3" fmla="*/ 8182 w 10919"/>
                    <a:gd name="connsiteY3" fmla="*/ 21519 h 21600"/>
                    <a:gd name="connsiteX4" fmla="*/ 7174 w 10919"/>
                    <a:gd name="connsiteY4" fmla="*/ 13298 h 21600"/>
                    <a:gd name="connsiteX5" fmla="*/ 5455 w 10919"/>
                    <a:gd name="connsiteY5" fmla="*/ 161 h 21600"/>
                    <a:gd name="connsiteX6" fmla="*/ 3736 w 10919"/>
                    <a:gd name="connsiteY6" fmla="*/ 13460 h 21600"/>
                    <a:gd name="connsiteX7" fmla="*/ 2728 w 10919"/>
                    <a:gd name="connsiteY7" fmla="*/ 21600 h 21600"/>
                    <a:gd name="connsiteX8" fmla="*/ 1719 w 10919"/>
                    <a:gd name="connsiteY8" fmla="*/ 13460 h 21600"/>
                    <a:gd name="connsiteX9" fmla="*/ 0 w 10919"/>
                    <a:gd name="connsiteY9" fmla="*/ 161 h 21600"/>
                    <a:gd name="connsiteX0" fmla="*/ 9191 w 9191"/>
                    <a:gd name="connsiteY0" fmla="*/ 13137 h 21439"/>
                    <a:gd name="connsiteX1" fmla="*/ 8182 w 9191"/>
                    <a:gd name="connsiteY1" fmla="*/ 21358 h 21439"/>
                    <a:gd name="connsiteX2" fmla="*/ 7174 w 9191"/>
                    <a:gd name="connsiteY2" fmla="*/ 13137 h 21439"/>
                    <a:gd name="connsiteX3" fmla="*/ 5455 w 9191"/>
                    <a:gd name="connsiteY3" fmla="*/ 0 h 21439"/>
                    <a:gd name="connsiteX4" fmla="*/ 3736 w 9191"/>
                    <a:gd name="connsiteY4" fmla="*/ 13299 h 21439"/>
                    <a:gd name="connsiteX5" fmla="*/ 2728 w 9191"/>
                    <a:gd name="connsiteY5" fmla="*/ 21439 h 21439"/>
                    <a:gd name="connsiteX6" fmla="*/ 1719 w 9191"/>
                    <a:gd name="connsiteY6" fmla="*/ 13299 h 21439"/>
                    <a:gd name="connsiteX7" fmla="*/ 0 w 9191"/>
                    <a:gd name="connsiteY7" fmla="*/ 0 h 21439"/>
                    <a:gd name="connsiteX0" fmla="*/ 8902 w 8902"/>
                    <a:gd name="connsiteY0" fmla="*/ 9962 h 10000"/>
                    <a:gd name="connsiteX1" fmla="*/ 7805 w 8902"/>
                    <a:gd name="connsiteY1" fmla="*/ 6128 h 10000"/>
                    <a:gd name="connsiteX2" fmla="*/ 5935 w 8902"/>
                    <a:gd name="connsiteY2" fmla="*/ 0 h 10000"/>
                    <a:gd name="connsiteX3" fmla="*/ 4065 w 8902"/>
                    <a:gd name="connsiteY3" fmla="*/ 6203 h 10000"/>
                    <a:gd name="connsiteX4" fmla="*/ 2968 w 8902"/>
                    <a:gd name="connsiteY4" fmla="*/ 10000 h 10000"/>
                    <a:gd name="connsiteX5" fmla="*/ 1870 w 8902"/>
                    <a:gd name="connsiteY5" fmla="*/ 6203 h 10000"/>
                    <a:gd name="connsiteX6" fmla="*/ 0 w 8902"/>
                    <a:gd name="connsiteY6" fmla="*/ 0 h 10000"/>
                    <a:gd name="connsiteX0" fmla="*/ 8768 w 8768"/>
                    <a:gd name="connsiteY0" fmla="*/ 6128 h 10000"/>
                    <a:gd name="connsiteX1" fmla="*/ 6667 w 8768"/>
                    <a:gd name="connsiteY1" fmla="*/ 0 h 10000"/>
                    <a:gd name="connsiteX2" fmla="*/ 4566 w 8768"/>
                    <a:gd name="connsiteY2" fmla="*/ 6203 h 10000"/>
                    <a:gd name="connsiteX3" fmla="*/ 3334 w 8768"/>
                    <a:gd name="connsiteY3" fmla="*/ 10000 h 10000"/>
                    <a:gd name="connsiteX4" fmla="*/ 2101 w 8768"/>
                    <a:gd name="connsiteY4" fmla="*/ 6203 h 10000"/>
                    <a:gd name="connsiteX5" fmla="*/ 0 w 8768"/>
                    <a:gd name="connsiteY5" fmla="*/ 0 h 10000"/>
                    <a:gd name="connsiteX0" fmla="*/ 7604 w 7604"/>
                    <a:gd name="connsiteY0" fmla="*/ 0 h 10000"/>
                    <a:gd name="connsiteX1" fmla="*/ 5208 w 7604"/>
                    <a:gd name="connsiteY1" fmla="*/ 6203 h 10000"/>
                    <a:gd name="connsiteX2" fmla="*/ 3802 w 7604"/>
                    <a:gd name="connsiteY2" fmla="*/ 10000 h 10000"/>
                    <a:gd name="connsiteX3" fmla="*/ 2396 w 7604"/>
                    <a:gd name="connsiteY3" fmla="*/ 6203 h 10000"/>
                    <a:gd name="connsiteX4" fmla="*/ 0 w 7604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04" h="10000" extrusionOk="0">
                      <a:moveTo>
                        <a:pt x="7604" y="0"/>
                      </a:moveTo>
                      <a:cubicBezTo>
                        <a:pt x="6382" y="0"/>
                        <a:pt x="5734" y="3449"/>
                        <a:pt x="5208" y="6203"/>
                      </a:cubicBezTo>
                      <a:cubicBezTo>
                        <a:pt x="4776" y="8461"/>
                        <a:pt x="4486" y="10000"/>
                        <a:pt x="3802" y="10000"/>
                      </a:cubicBezTo>
                      <a:cubicBezTo>
                        <a:pt x="3118" y="10000"/>
                        <a:pt x="2835" y="8520"/>
                        <a:pt x="2396" y="6203"/>
                      </a:cubicBezTo>
                      <a:cubicBezTo>
                        <a:pt x="1874" y="3446"/>
                        <a:pt x="1221" y="0"/>
                        <a:pt x="0" y="0"/>
                      </a:cubicBezTo>
                    </a:path>
                  </a:pathLst>
                </a:custGeom>
                <a:noFill/>
                <a:ln w="25400" cap="flat">
                  <a:solidFill>
                    <a:schemeClr val="accent2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 dirty="0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ED4EEF0-0CB1-1F44-998A-7DEC554D23B3}"/>
                  </a:ext>
                </a:extLst>
              </p:cNvPr>
              <p:cNvGrpSpPr/>
              <p:nvPr/>
            </p:nvGrpSpPr>
            <p:grpSpPr>
              <a:xfrm>
                <a:off x="7439922" y="4793333"/>
                <a:ext cx="309151" cy="310342"/>
                <a:chOff x="864817" y="1489220"/>
                <a:chExt cx="140515" cy="14051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F0578BEE-15E2-F946-8E44-79A450F3402A}"/>
                    </a:ext>
                  </a:extLst>
                </p:cNvPr>
                <p:cNvSpPr/>
                <p:nvPr/>
              </p:nvSpPr>
              <p:spPr>
                <a:xfrm>
                  <a:off x="864817" y="1489220"/>
                  <a:ext cx="140515" cy="140515"/>
                </a:xfrm>
                <a:prstGeom prst="ellipse">
                  <a:avLst/>
                </a:prstGeom>
                <a:noFill/>
                <a:ln w="25400">
                  <a:solidFill>
                    <a:srgbClr val="24418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4" name="Shape">
                  <a:extLst>
                    <a:ext uri="{FF2B5EF4-FFF2-40B4-BE49-F238E27FC236}">
                      <a16:creationId xmlns:a16="http://schemas.microsoft.com/office/drawing/2014/main" id="{AE819461-5503-AE40-97FF-E2D164C7B025}"/>
                    </a:ext>
                  </a:extLst>
                </p:cNvPr>
                <p:cNvSpPr/>
                <p:nvPr/>
              </p:nvSpPr>
              <p:spPr>
                <a:xfrm rot="10800000" flipH="1">
                  <a:off x="908948" y="1514452"/>
                  <a:ext cx="52253" cy="90051"/>
                </a:xfrm>
                <a:custGeom>
                  <a:avLst/>
                  <a:gdLst>
                    <a:gd name="connsiteX0" fmla="*/ 20106 w 20106"/>
                    <a:gd name="connsiteY0" fmla="*/ 229 h 21600"/>
                    <a:gd name="connsiteX1" fmla="*/ 20097 w 20106"/>
                    <a:gd name="connsiteY1" fmla="*/ 0 h 21600"/>
                    <a:gd name="connsiteX2" fmla="*/ 20097 w 20106"/>
                    <a:gd name="connsiteY2" fmla="*/ 0 h 21600"/>
                    <a:gd name="connsiteX3" fmla="*/ 18378 w 20106"/>
                    <a:gd name="connsiteY3" fmla="*/ 13298 h 21600"/>
                    <a:gd name="connsiteX4" fmla="*/ 17369 w 20106"/>
                    <a:gd name="connsiteY4" fmla="*/ 21519 h 21600"/>
                    <a:gd name="connsiteX5" fmla="*/ 16361 w 20106"/>
                    <a:gd name="connsiteY5" fmla="*/ 13298 h 21600"/>
                    <a:gd name="connsiteX6" fmla="*/ 14642 w 20106"/>
                    <a:gd name="connsiteY6" fmla="*/ 161 h 21600"/>
                    <a:gd name="connsiteX7" fmla="*/ 12923 w 20106"/>
                    <a:gd name="connsiteY7" fmla="*/ 13460 h 21600"/>
                    <a:gd name="connsiteX8" fmla="*/ 11915 w 20106"/>
                    <a:gd name="connsiteY8" fmla="*/ 21600 h 21600"/>
                    <a:gd name="connsiteX9" fmla="*/ 10906 w 20106"/>
                    <a:gd name="connsiteY9" fmla="*/ 13460 h 21600"/>
                    <a:gd name="connsiteX10" fmla="*/ 9187 w 20106"/>
                    <a:gd name="connsiteY10" fmla="*/ 161 h 21600"/>
                    <a:gd name="connsiteX11" fmla="*/ 7472 w 20106"/>
                    <a:gd name="connsiteY11" fmla="*/ 13460 h 21600"/>
                    <a:gd name="connsiteX12" fmla="*/ 6460 w 20106"/>
                    <a:gd name="connsiteY12" fmla="*/ 21600 h 21600"/>
                    <a:gd name="connsiteX13" fmla="*/ 5452 w 20106"/>
                    <a:gd name="connsiteY13" fmla="*/ 13460 h 21600"/>
                    <a:gd name="connsiteX14" fmla="*/ 3736 w 20106"/>
                    <a:gd name="connsiteY14" fmla="*/ 161 h 21600"/>
                    <a:gd name="connsiteX15" fmla="*/ 2017 w 20106"/>
                    <a:gd name="connsiteY15" fmla="*/ 13460 h 21600"/>
                    <a:gd name="connsiteX16" fmla="*/ 1009 w 20106"/>
                    <a:gd name="connsiteY16" fmla="*/ 21600 h 21600"/>
                    <a:gd name="connsiteX17" fmla="*/ 0 w 20106"/>
                    <a:gd name="connsiteY17" fmla="*/ 13460 h 21600"/>
                    <a:gd name="connsiteX0" fmla="*/ 19097 w 19097"/>
                    <a:gd name="connsiteY0" fmla="*/ 229 h 21600"/>
                    <a:gd name="connsiteX1" fmla="*/ 19088 w 19097"/>
                    <a:gd name="connsiteY1" fmla="*/ 0 h 21600"/>
                    <a:gd name="connsiteX2" fmla="*/ 19088 w 19097"/>
                    <a:gd name="connsiteY2" fmla="*/ 0 h 21600"/>
                    <a:gd name="connsiteX3" fmla="*/ 17369 w 19097"/>
                    <a:gd name="connsiteY3" fmla="*/ 13298 h 21600"/>
                    <a:gd name="connsiteX4" fmla="*/ 16360 w 19097"/>
                    <a:gd name="connsiteY4" fmla="*/ 21519 h 21600"/>
                    <a:gd name="connsiteX5" fmla="*/ 15352 w 19097"/>
                    <a:gd name="connsiteY5" fmla="*/ 13298 h 21600"/>
                    <a:gd name="connsiteX6" fmla="*/ 13633 w 19097"/>
                    <a:gd name="connsiteY6" fmla="*/ 161 h 21600"/>
                    <a:gd name="connsiteX7" fmla="*/ 11914 w 19097"/>
                    <a:gd name="connsiteY7" fmla="*/ 13460 h 21600"/>
                    <a:gd name="connsiteX8" fmla="*/ 10906 w 19097"/>
                    <a:gd name="connsiteY8" fmla="*/ 21600 h 21600"/>
                    <a:gd name="connsiteX9" fmla="*/ 9897 w 19097"/>
                    <a:gd name="connsiteY9" fmla="*/ 13460 h 21600"/>
                    <a:gd name="connsiteX10" fmla="*/ 8178 w 19097"/>
                    <a:gd name="connsiteY10" fmla="*/ 161 h 21600"/>
                    <a:gd name="connsiteX11" fmla="*/ 6463 w 19097"/>
                    <a:gd name="connsiteY11" fmla="*/ 13460 h 21600"/>
                    <a:gd name="connsiteX12" fmla="*/ 5451 w 19097"/>
                    <a:gd name="connsiteY12" fmla="*/ 21600 h 21600"/>
                    <a:gd name="connsiteX13" fmla="*/ 4443 w 19097"/>
                    <a:gd name="connsiteY13" fmla="*/ 13460 h 21600"/>
                    <a:gd name="connsiteX14" fmla="*/ 2727 w 19097"/>
                    <a:gd name="connsiteY14" fmla="*/ 161 h 21600"/>
                    <a:gd name="connsiteX15" fmla="*/ 1008 w 19097"/>
                    <a:gd name="connsiteY15" fmla="*/ 13460 h 21600"/>
                    <a:gd name="connsiteX16" fmla="*/ 0 w 19097"/>
                    <a:gd name="connsiteY16" fmla="*/ 21600 h 21600"/>
                    <a:gd name="connsiteX0" fmla="*/ 18089 w 18089"/>
                    <a:gd name="connsiteY0" fmla="*/ 229 h 21600"/>
                    <a:gd name="connsiteX1" fmla="*/ 18080 w 18089"/>
                    <a:gd name="connsiteY1" fmla="*/ 0 h 21600"/>
                    <a:gd name="connsiteX2" fmla="*/ 18080 w 18089"/>
                    <a:gd name="connsiteY2" fmla="*/ 0 h 21600"/>
                    <a:gd name="connsiteX3" fmla="*/ 16361 w 18089"/>
                    <a:gd name="connsiteY3" fmla="*/ 13298 h 21600"/>
                    <a:gd name="connsiteX4" fmla="*/ 15352 w 18089"/>
                    <a:gd name="connsiteY4" fmla="*/ 21519 h 21600"/>
                    <a:gd name="connsiteX5" fmla="*/ 14344 w 18089"/>
                    <a:gd name="connsiteY5" fmla="*/ 13298 h 21600"/>
                    <a:gd name="connsiteX6" fmla="*/ 12625 w 18089"/>
                    <a:gd name="connsiteY6" fmla="*/ 161 h 21600"/>
                    <a:gd name="connsiteX7" fmla="*/ 10906 w 18089"/>
                    <a:gd name="connsiteY7" fmla="*/ 13460 h 21600"/>
                    <a:gd name="connsiteX8" fmla="*/ 9898 w 18089"/>
                    <a:gd name="connsiteY8" fmla="*/ 21600 h 21600"/>
                    <a:gd name="connsiteX9" fmla="*/ 8889 w 18089"/>
                    <a:gd name="connsiteY9" fmla="*/ 13460 h 21600"/>
                    <a:gd name="connsiteX10" fmla="*/ 7170 w 18089"/>
                    <a:gd name="connsiteY10" fmla="*/ 161 h 21600"/>
                    <a:gd name="connsiteX11" fmla="*/ 5455 w 18089"/>
                    <a:gd name="connsiteY11" fmla="*/ 13460 h 21600"/>
                    <a:gd name="connsiteX12" fmla="*/ 4443 w 18089"/>
                    <a:gd name="connsiteY12" fmla="*/ 21600 h 21600"/>
                    <a:gd name="connsiteX13" fmla="*/ 3435 w 18089"/>
                    <a:gd name="connsiteY13" fmla="*/ 13460 h 21600"/>
                    <a:gd name="connsiteX14" fmla="*/ 1719 w 18089"/>
                    <a:gd name="connsiteY14" fmla="*/ 161 h 21600"/>
                    <a:gd name="connsiteX15" fmla="*/ 0 w 18089"/>
                    <a:gd name="connsiteY15" fmla="*/ 13460 h 21600"/>
                    <a:gd name="connsiteX0" fmla="*/ 16370 w 16370"/>
                    <a:gd name="connsiteY0" fmla="*/ 229 h 21600"/>
                    <a:gd name="connsiteX1" fmla="*/ 16361 w 16370"/>
                    <a:gd name="connsiteY1" fmla="*/ 0 h 21600"/>
                    <a:gd name="connsiteX2" fmla="*/ 16361 w 16370"/>
                    <a:gd name="connsiteY2" fmla="*/ 0 h 21600"/>
                    <a:gd name="connsiteX3" fmla="*/ 14642 w 16370"/>
                    <a:gd name="connsiteY3" fmla="*/ 13298 h 21600"/>
                    <a:gd name="connsiteX4" fmla="*/ 13633 w 16370"/>
                    <a:gd name="connsiteY4" fmla="*/ 21519 h 21600"/>
                    <a:gd name="connsiteX5" fmla="*/ 12625 w 16370"/>
                    <a:gd name="connsiteY5" fmla="*/ 13298 h 21600"/>
                    <a:gd name="connsiteX6" fmla="*/ 10906 w 16370"/>
                    <a:gd name="connsiteY6" fmla="*/ 161 h 21600"/>
                    <a:gd name="connsiteX7" fmla="*/ 9187 w 16370"/>
                    <a:gd name="connsiteY7" fmla="*/ 13460 h 21600"/>
                    <a:gd name="connsiteX8" fmla="*/ 8179 w 16370"/>
                    <a:gd name="connsiteY8" fmla="*/ 21600 h 21600"/>
                    <a:gd name="connsiteX9" fmla="*/ 7170 w 16370"/>
                    <a:gd name="connsiteY9" fmla="*/ 13460 h 21600"/>
                    <a:gd name="connsiteX10" fmla="*/ 5451 w 16370"/>
                    <a:gd name="connsiteY10" fmla="*/ 161 h 21600"/>
                    <a:gd name="connsiteX11" fmla="*/ 3736 w 16370"/>
                    <a:gd name="connsiteY11" fmla="*/ 13460 h 21600"/>
                    <a:gd name="connsiteX12" fmla="*/ 2724 w 16370"/>
                    <a:gd name="connsiteY12" fmla="*/ 21600 h 21600"/>
                    <a:gd name="connsiteX13" fmla="*/ 1716 w 16370"/>
                    <a:gd name="connsiteY13" fmla="*/ 13460 h 21600"/>
                    <a:gd name="connsiteX14" fmla="*/ 0 w 16370"/>
                    <a:gd name="connsiteY14" fmla="*/ 161 h 21600"/>
                    <a:gd name="connsiteX0" fmla="*/ 14654 w 14654"/>
                    <a:gd name="connsiteY0" fmla="*/ 229 h 21600"/>
                    <a:gd name="connsiteX1" fmla="*/ 14645 w 14654"/>
                    <a:gd name="connsiteY1" fmla="*/ 0 h 21600"/>
                    <a:gd name="connsiteX2" fmla="*/ 14645 w 14654"/>
                    <a:gd name="connsiteY2" fmla="*/ 0 h 21600"/>
                    <a:gd name="connsiteX3" fmla="*/ 12926 w 14654"/>
                    <a:gd name="connsiteY3" fmla="*/ 13298 h 21600"/>
                    <a:gd name="connsiteX4" fmla="*/ 11917 w 14654"/>
                    <a:gd name="connsiteY4" fmla="*/ 21519 h 21600"/>
                    <a:gd name="connsiteX5" fmla="*/ 10909 w 14654"/>
                    <a:gd name="connsiteY5" fmla="*/ 13298 h 21600"/>
                    <a:gd name="connsiteX6" fmla="*/ 9190 w 14654"/>
                    <a:gd name="connsiteY6" fmla="*/ 161 h 21600"/>
                    <a:gd name="connsiteX7" fmla="*/ 7471 w 14654"/>
                    <a:gd name="connsiteY7" fmla="*/ 13460 h 21600"/>
                    <a:gd name="connsiteX8" fmla="*/ 6463 w 14654"/>
                    <a:gd name="connsiteY8" fmla="*/ 21600 h 21600"/>
                    <a:gd name="connsiteX9" fmla="*/ 5454 w 14654"/>
                    <a:gd name="connsiteY9" fmla="*/ 13460 h 21600"/>
                    <a:gd name="connsiteX10" fmla="*/ 3735 w 14654"/>
                    <a:gd name="connsiteY10" fmla="*/ 161 h 21600"/>
                    <a:gd name="connsiteX11" fmla="*/ 2020 w 14654"/>
                    <a:gd name="connsiteY11" fmla="*/ 13460 h 21600"/>
                    <a:gd name="connsiteX12" fmla="*/ 1008 w 14654"/>
                    <a:gd name="connsiteY12" fmla="*/ 21600 h 21600"/>
                    <a:gd name="connsiteX13" fmla="*/ 0 w 14654"/>
                    <a:gd name="connsiteY13" fmla="*/ 13460 h 21600"/>
                    <a:gd name="connsiteX0" fmla="*/ 13646 w 13646"/>
                    <a:gd name="connsiteY0" fmla="*/ 229 h 21600"/>
                    <a:gd name="connsiteX1" fmla="*/ 13637 w 13646"/>
                    <a:gd name="connsiteY1" fmla="*/ 0 h 21600"/>
                    <a:gd name="connsiteX2" fmla="*/ 13637 w 13646"/>
                    <a:gd name="connsiteY2" fmla="*/ 0 h 21600"/>
                    <a:gd name="connsiteX3" fmla="*/ 11918 w 13646"/>
                    <a:gd name="connsiteY3" fmla="*/ 13298 h 21600"/>
                    <a:gd name="connsiteX4" fmla="*/ 10909 w 13646"/>
                    <a:gd name="connsiteY4" fmla="*/ 21519 h 21600"/>
                    <a:gd name="connsiteX5" fmla="*/ 9901 w 13646"/>
                    <a:gd name="connsiteY5" fmla="*/ 13298 h 21600"/>
                    <a:gd name="connsiteX6" fmla="*/ 8182 w 13646"/>
                    <a:gd name="connsiteY6" fmla="*/ 161 h 21600"/>
                    <a:gd name="connsiteX7" fmla="*/ 6463 w 13646"/>
                    <a:gd name="connsiteY7" fmla="*/ 13460 h 21600"/>
                    <a:gd name="connsiteX8" fmla="*/ 5455 w 13646"/>
                    <a:gd name="connsiteY8" fmla="*/ 21600 h 21600"/>
                    <a:gd name="connsiteX9" fmla="*/ 4446 w 13646"/>
                    <a:gd name="connsiteY9" fmla="*/ 13460 h 21600"/>
                    <a:gd name="connsiteX10" fmla="*/ 2727 w 13646"/>
                    <a:gd name="connsiteY10" fmla="*/ 161 h 21600"/>
                    <a:gd name="connsiteX11" fmla="*/ 1012 w 13646"/>
                    <a:gd name="connsiteY11" fmla="*/ 13460 h 21600"/>
                    <a:gd name="connsiteX12" fmla="*/ 0 w 13646"/>
                    <a:gd name="connsiteY12" fmla="*/ 21600 h 21600"/>
                    <a:gd name="connsiteX0" fmla="*/ 12634 w 12634"/>
                    <a:gd name="connsiteY0" fmla="*/ 229 h 21600"/>
                    <a:gd name="connsiteX1" fmla="*/ 12625 w 12634"/>
                    <a:gd name="connsiteY1" fmla="*/ 0 h 21600"/>
                    <a:gd name="connsiteX2" fmla="*/ 12625 w 12634"/>
                    <a:gd name="connsiteY2" fmla="*/ 0 h 21600"/>
                    <a:gd name="connsiteX3" fmla="*/ 10906 w 12634"/>
                    <a:gd name="connsiteY3" fmla="*/ 13298 h 21600"/>
                    <a:gd name="connsiteX4" fmla="*/ 9897 w 12634"/>
                    <a:gd name="connsiteY4" fmla="*/ 21519 h 21600"/>
                    <a:gd name="connsiteX5" fmla="*/ 8889 w 12634"/>
                    <a:gd name="connsiteY5" fmla="*/ 13298 h 21600"/>
                    <a:gd name="connsiteX6" fmla="*/ 7170 w 12634"/>
                    <a:gd name="connsiteY6" fmla="*/ 161 h 21600"/>
                    <a:gd name="connsiteX7" fmla="*/ 5451 w 12634"/>
                    <a:gd name="connsiteY7" fmla="*/ 13460 h 21600"/>
                    <a:gd name="connsiteX8" fmla="*/ 4443 w 12634"/>
                    <a:gd name="connsiteY8" fmla="*/ 21600 h 21600"/>
                    <a:gd name="connsiteX9" fmla="*/ 3434 w 12634"/>
                    <a:gd name="connsiteY9" fmla="*/ 13460 h 21600"/>
                    <a:gd name="connsiteX10" fmla="*/ 1715 w 12634"/>
                    <a:gd name="connsiteY10" fmla="*/ 161 h 21600"/>
                    <a:gd name="connsiteX11" fmla="*/ 0 w 12634"/>
                    <a:gd name="connsiteY11" fmla="*/ 13460 h 21600"/>
                    <a:gd name="connsiteX0" fmla="*/ 10919 w 10919"/>
                    <a:gd name="connsiteY0" fmla="*/ 229 h 21600"/>
                    <a:gd name="connsiteX1" fmla="*/ 10910 w 10919"/>
                    <a:gd name="connsiteY1" fmla="*/ 0 h 21600"/>
                    <a:gd name="connsiteX2" fmla="*/ 10910 w 10919"/>
                    <a:gd name="connsiteY2" fmla="*/ 0 h 21600"/>
                    <a:gd name="connsiteX3" fmla="*/ 9191 w 10919"/>
                    <a:gd name="connsiteY3" fmla="*/ 13298 h 21600"/>
                    <a:gd name="connsiteX4" fmla="*/ 8182 w 10919"/>
                    <a:gd name="connsiteY4" fmla="*/ 21519 h 21600"/>
                    <a:gd name="connsiteX5" fmla="*/ 7174 w 10919"/>
                    <a:gd name="connsiteY5" fmla="*/ 13298 h 21600"/>
                    <a:gd name="connsiteX6" fmla="*/ 5455 w 10919"/>
                    <a:gd name="connsiteY6" fmla="*/ 161 h 21600"/>
                    <a:gd name="connsiteX7" fmla="*/ 3736 w 10919"/>
                    <a:gd name="connsiteY7" fmla="*/ 13460 h 21600"/>
                    <a:gd name="connsiteX8" fmla="*/ 2728 w 10919"/>
                    <a:gd name="connsiteY8" fmla="*/ 21600 h 21600"/>
                    <a:gd name="connsiteX9" fmla="*/ 1719 w 10919"/>
                    <a:gd name="connsiteY9" fmla="*/ 13460 h 21600"/>
                    <a:gd name="connsiteX10" fmla="*/ 0 w 10919"/>
                    <a:gd name="connsiteY10" fmla="*/ 161 h 21600"/>
                    <a:gd name="connsiteX0" fmla="*/ 10919 w 10919"/>
                    <a:gd name="connsiteY0" fmla="*/ 229 h 21600"/>
                    <a:gd name="connsiteX1" fmla="*/ 10910 w 10919"/>
                    <a:gd name="connsiteY1" fmla="*/ 0 h 21600"/>
                    <a:gd name="connsiteX2" fmla="*/ 9191 w 10919"/>
                    <a:gd name="connsiteY2" fmla="*/ 13298 h 21600"/>
                    <a:gd name="connsiteX3" fmla="*/ 8182 w 10919"/>
                    <a:gd name="connsiteY3" fmla="*/ 21519 h 21600"/>
                    <a:gd name="connsiteX4" fmla="*/ 7174 w 10919"/>
                    <a:gd name="connsiteY4" fmla="*/ 13298 h 21600"/>
                    <a:gd name="connsiteX5" fmla="*/ 5455 w 10919"/>
                    <a:gd name="connsiteY5" fmla="*/ 161 h 21600"/>
                    <a:gd name="connsiteX6" fmla="*/ 3736 w 10919"/>
                    <a:gd name="connsiteY6" fmla="*/ 13460 h 21600"/>
                    <a:gd name="connsiteX7" fmla="*/ 2728 w 10919"/>
                    <a:gd name="connsiteY7" fmla="*/ 21600 h 21600"/>
                    <a:gd name="connsiteX8" fmla="*/ 1719 w 10919"/>
                    <a:gd name="connsiteY8" fmla="*/ 13460 h 21600"/>
                    <a:gd name="connsiteX9" fmla="*/ 0 w 10919"/>
                    <a:gd name="connsiteY9" fmla="*/ 161 h 21600"/>
                    <a:gd name="connsiteX0" fmla="*/ 9191 w 9191"/>
                    <a:gd name="connsiteY0" fmla="*/ 13137 h 21439"/>
                    <a:gd name="connsiteX1" fmla="*/ 8182 w 9191"/>
                    <a:gd name="connsiteY1" fmla="*/ 21358 h 21439"/>
                    <a:gd name="connsiteX2" fmla="*/ 7174 w 9191"/>
                    <a:gd name="connsiteY2" fmla="*/ 13137 h 21439"/>
                    <a:gd name="connsiteX3" fmla="*/ 5455 w 9191"/>
                    <a:gd name="connsiteY3" fmla="*/ 0 h 21439"/>
                    <a:gd name="connsiteX4" fmla="*/ 3736 w 9191"/>
                    <a:gd name="connsiteY4" fmla="*/ 13299 h 21439"/>
                    <a:gd name="connsiteX5" fmla="*/ 2728 w 9191"/>
                    <a:gd name="connsiteY5" fmla="*/ 21439 h 21439"/>
                    <a:gd name="connsiteX6" fmla="*/ 1719 w 9191"/>
                    <a:gd name="connsiteY6" fmla="*/ 13299 h 21439"/>
                    <a:gd name="connsiteX7" fmla="*/ 0 w 9191"/>
                    <a:gd name="connsiteY7" fmla="*/ 0 h 21439"/>
                    <a:gd name="connsiteX0" fmla="*/ 8902 w 8902"/>
                    <a:gd name="connsiteY0" fmla="*/ 9962 h 10000"/>
                    <a:gd name="connsiteX1" fmla="*/ 7805 w 8902"/>
                    <a:gd name="connsiteY1" fmla="*/ 6128 h 10000"/>
                    <a:gd name="connsiteX2" fmla="*/ 5935 w 8902"/>
                    <a:gd name="connsiteY2" fmla="*/ 0 h 10000"/>
                    <a:gd name="connsiteX3" fmla="*/ 4065 w 8902"/>
                    <a:gd name="connsiteY3" fmla="*/ 6203 h 10000"/>
                    <a:gd name="connsiteX4" fmla="*/ 2968 w 8902"/>
                    <a:gd name="connsiteY4" fmla="*/ 10000 h 10000"/>
                    <a:gd name="connsiteX5" fmla="*/ 1870 w 8902"/>
                    <a:gd name="connsiteY5" fmla="*/ 6203 h 10000"/>
                    <a:gd name="connsiteX6" fmla="*/ 0 w 8902"/>
                    <a:gd name="connsiteY6" fmla="*/ 0 h 10000"/>
                    <a:gd name="connsiteX0" fmla="*/ 8768 w 8768"/>
                    <a:gd name="connsiteY0" fmla="*/ 6128 h 10000"/>
                    <a:gd name="connsiteX1" fmla="*/ 6667 w 8768"/>
                    <a:gd name="connsiteY1" fmla="*/ 0 h 10000"/>
                    <a:gd name="connsiteX2" fmla="*/ 4566 w 8768"/>
                    <a:gd name="connsiteY2" fmla="*/ 6203 h 10000"/>
                    <a:gd name="connsiteX3" fmla="*/ 3334 w 8768"/>
                    <a:gd name="connsiteY3" fmla="*/ 10000 h 10000"/>
                    <a:gd name="connsiteX4" fmla="*/ 2101 w 8768"/>
                    <a:gd name="connsiteY4" fmla="*/ 6203 h 10000"/>
                    <a:gd name="connsiteX5" fmla="*/ 0 w 8768"/>
                    <a:gd name="connsiteY5" fmla="*/ 0 h 10000"/>
                    <a:gd name="connsiteX0" fmla="*/ 7604 w 7604"/>
                    <a:gd name="connsiteY0" fmla="*/ 0 h 10000"/>
                    <a:gd name="connsiteX1" fmla="*/ 5208 w 7604"/>
                    <a:gd name="connsiteY1" fmla="*/ 6203 h 10000"/>
                    <a:gd name="connsiteX2" fmla="*/ 3802 w 7604"/>
                    <a:gd name="connsiteY2" fmla="*/ 10000 h 10000"/>
                    <a:gd name="connsiteX3" fmla="*/ 2396 w 7604"/>
                    <a:gd name="connsiteY3" fmla="*/ 6203 h 10000"/>
                    <a:gd name="connsiteX4" fmla="*/ 0 w 7604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04" h="10000" extrusionOk="0">
                      <a:moveTo>
                        <a:pt x="7604" y="0"/>
                      </a:moveTo>
                      <a:cubicBezTo>
                        <a:pt x="6382" y="0"/>
                        <a:pt x="5734" y="3449"/>
                        <a:pt x="5208" y="6203"/>
                      </a:cubicBezTo>
                      <a:cubicBezTo>
                        <a:pt x="4776" y="8461"/>
                        <a:pt x="4486" y="10000"/>
                        <a:pt x="3802" y="10000"/>
                      </a:cubicBezTo>
                      <a:cubicBezTo>
                        <a:pt x="3118" y="10000"/>
                        <a:pt x="2835" y="8520"/>
                        <a:pt x="2396" y="6203"/>
                      </a:cubicBezTo>
                      <a:cubicBezTo>
                        <a:pt x="1874" y="3446"/>
                        <a:pt x="1221" y="0"/>
                        <a:pt x="0" y="0"/>
                      </a:cubicBezTo>
                    </a:path>
                  </a:pathLst>
                </a:custGeom>
                <a:noFill/>
                <a:ln w="25400" cap="flat">
                  <a:solidFill>
                    <a:srgbClr val="244185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 dirty="0"/>
                </a:p>
              </p:txBody>
            </p:sp>
          </p:grp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1AEED77-426C-614E-A781-518076257C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6775" y="4737181"/>
                <a:ext cx="1164045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8CF02EE-4A53-8940-8225-08D8E17131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6775" y="5574045"/>
                <a:ext cx="1164045" cy="0"/>
              </a:xfrm>
              <a:prstGeom prst="line">
                <a:avLst/>
              </a:prstGeom>
              <a:ln w="254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7C9D7F4-B7E9-D74B-80FE-9F938B1CDAB0}"/>
                  </a:ext>
                </a:extLst>
              </p:cNvPr>
              <p:cNvGrpSpPr/>
              <p:nvPr/>
            </p:nvGrpSpPr>
            <p:grpSpPr>
              <a:xfrm>
                <a:off x="6676386" y="5212519"/>
                <a:ext cx="309151" cy="310342"/>
                <a:chOff x="864817" y="1489220"/>
                <a:chExt cx="140515" cy="140515"/>
              </a:xfrm>
            </p:grpSpPr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0F969A01-F05F-ED42-B069-479108C1699E}"/>
                    </a:ext>
                  </a:extLst>
                </p:cNvPr>
                <p:cNvSpPr/>
                <p:nvPr/>
              </p:nvSpPr>
              <p:spPr>
                <a:xfrm>
                  <a:off x="864817" y="1489220"/>
                  <a:ext cx="140515" cy="140515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1" name="Shape">
                  <a:extLst>
                    <a:ext uri="{FF2B5EF4-FFF2-40B4-BE49-F238E27FC236}">
                      <a16:creationId xmlns:a16="http://schemas.microsoft.com/office/drawing/2014/main" id="{4F81577F-EC81-5C4B-8943-3810BAEBA28C}"/>
                    </a:ext>
                  </a:extLst>
                </p:cNvPr>
                <p:cNvSpPr/>
                <p:nvPr/>
              </p:nvSpPr>
              <p:spPr>
                <a:xfrm rot="10800000" flipH="1">
                  <a:off x="908948" y="1514452"/>
                  <a:ext cx="52253" cy="90051"/>
                </a:xfrm>
                <a:custGeom>
                  <a:avLst/>
                  <a:gdLst>
                    <a:gd name="connsiteX0" fmla="*/ 20106 w 20106"/>
                    <a:gd name="connsiteY0" fmla="*/ 229 h 21600"/>
                    <a:gd name="connsiteX1" fmla="*/ 20097 w 20106"/>
                    <a:gd name="connsiteY1" fmla="*/ 0 h 21600"/>
                    <a:gd name="connsiteX2" fmla="*/ 20097 w 20106"/>
                    <a:gd name="connsiteY2" fmla="*/ 0 h 21600"/>
                    <a:gd name="connsiteX3" fmla="*/ 18378 w 20106"/>
                    <a:gd name="connsiteY3" fmla="*/ 13298 h 21600"/>
                    <a:gd name="connsiteX4" fmla="*/ 17369 w 20106"/>
                    <a:gd name="connsiteY4" fmla="*/ 21519 h 21600"/>
                    <a:gd name="connsiteX5" fmla="*/ 16361 w 20106"/>
                    <a:gd name="connsiteY5" fmla="*/ 13298 h 21600"/>
                    <a:gd name="connsiteX6" fmla="*/ 14642 w 20106"/>
                    <a:gd name="connsiteY6" fmla="*/ 161 h 21600"/>
                    <a:gd name="connsiteX7" fmla="*/ 12923 w 20106"/>
                    <a:gd name="connsiteY7" fmla="*/ 13460 h 21600"/>
                    <a:gd name="connsiteX8" fmla="*/ 11915 w 20106"/>
                    <a:gd name="connsiteY8" fmla="*/ 21600 h 21600"/>
                    <a:gd name="connsiteX9" fmla="*/ 10906 w 20106"/>
                    <a:gd name="connsiteY9" fmla="*/ 13460 h 21600"/>
                    <a:gd name="connsiteX10" fmla="*/ 9187 w 20106"/>
                    <a:gd name="connsiteY10" fmla="*/ 161 h 21600"/>
                    <a:gd name="connsiteX11" fmla="*/ 7472 w 20106"/>
                    <a:gd name="connsiteY11" fmla="*/ 13460 h 21600"/>
                    <a:gd name="connsiteX12" fmla="*/ 6460 w 20106"/>
                    <a:gd name="connsiteY12" fmla="*/ 21600 h 21600"/>
                    <a:gd name="connsiteX13" fmla="*/ 5452 w 20106"/>
                    <a:gd name="connsiteY13" fmla="*/ 13460 h 21600"/>
                    <a:gd name="connsiteX14" fmla="*/ 3736 w 20106"/>
                    <a:gd name="connsiteY14" fmla="*/ 161 h 21600"/>
                    <a:gd name="connsiteX15" fmla="*/ 2017 w 20106"/>
                    <a:gd name="connsiteY15" fmla="*/ 13460 h 21600"/>
                    <a:gd name="connsiteX16" fmla="*/ 1009 w 20106"/>
                    <a:gd name="connsiteY16" fmla="*/ 21600 h 21600"/>
                    <a:gd name="connsiteX17" fmla="*/ 0 w 20106"/>
                    <a:gd name="connsiteY17" fmla="*/ 13460 h 21600"/>
                    <a:gd name="connsiteX0" fmla="*/ 19097 w 19097"/>
                    <a:gd name="connsiteY0" fmla="*/ 229 h 21600"/>
                    <a:gd name="connsiteX1" fmla="*/ 19088 w 19097"/>
                    <a:gd name="connsiteY1" fmla="*/ 0 h 21600"/>
                    <a:gd name="connsiteX2" fmla="*/ 19088 w 19097"/>
                    <a:gd name="connsiteY2" fmla="*/ 0 h 21600"/>
                    <a:gd name="connsiteX3" fmla="*/ 17369 w 19097"/>
                    <a:gd name="connsiteY3" fmla="*/ 13298 h 21600"/>
                    <a:gd name="connsiteX4" fmla="*/ 16360 w 19097"/>
                    <a:gd name="connsiteY4" fmla="*/ 21519 h 21600"/>
                    <a:gd name="connsiteX5" fmla="*/ 15352 w 19097"/>
                    <a:gd name="connsiteY5" fmla="*/ 13298 h 21600"/>
                    <a:gd name="connsiteX6" fmla="*/ 13633 w 19097"/>
                    <a:gd name="connsiteY6" fmla="*/ 161 h 21600"/>
                    <a:gd name="connsiteX7" fmla="*/ 11914 w 19097"/>
                    <a:gd name="connsiteY7" fmla="*/ 13460 h 21600"/>
                    <a:gd name="connsiteX8" fmla="*/ 10906 w 19097"/>
                    <a:gd name="connsiteY8" fmla="*/ 21600 h 21600"/>
                    <a:gd name="connsiteX9" fmla="*/ 9897 w 19097"/>
                    <a:gd name="connsiteY9" fmla="*/ 13460 h 21600"/>
                    <a:gd name="connsiteX10" fmla="*/ 8178 w 19097"/>
                    <a:gd name="connsiteY10" fmla="*/ 161 h 21600"/>
                    <a:gd name="connsiteX11" fmla="*/ 6463 w 19097"/>
                    <a:gd name="connsiteY11" fmla="*/ 13460 h 21600"/>
                    <a:gd name="connsiteX12" fmla="*/ 5451 w 19097"/>
                    <a:gd name="connsiteY12" fmla="*/ 21600 h 21600"/>
                    <a:gd name="connsiteX13" fmla="*/ 4443 w 19097"/>
                    <a:gd name="connsiteY13" fmla="*/ 13460 h 21600"/>
                    <a:gd name="connsiteX14" fmla="*/ 2727 w 19097"/>
                    <a:gd name="connsiteY14" fmla="*/ 161 h 21600"/>
                    <a:gd name="connsiteX15" fmla="*/ 1008 w 19097"/>
                    <a:gd name="connsiteY15" fmla="*/ 13460 h 21600"/>
                    <a:gd name="connsiteX16" fmla="*/ 0 w 19097"/>
                    <a:gd name="connsiteY16" fmla="*/ 21600 h 21600"/>
                    <a:gd name="connsiteX0" fmla="*/ 18089 w 18089"/>
                    <a:gd name="connsiteY0" fmla="*/ 229 h 21600"/>
                    <a:gd name="connsiteX1" fmla="*/ 18080 w 18089"/>
                    <a:gd name="connsiteY1" fmla="*/ 0 h 21600"/>
                    <a:gd name="connsiteX2" fmla="*/ 18080 w 18089"/>
                    <a:gd name="connsiteY2" fmla="*/ 0 h 21600"/>
                    <a:gd name="connsiteX3" fmla="*/ 16361 w 18089"/>
                    <a:gd name="connsiteY3" fmla="*/ 13298 h 21600"/>
                    <a:gd name="connsiteX4" fmla="*/ 15352 w 18089"/>
                    <a:gd name="connsiteY4" fmla="*/ 21519 h 21600"/>
                    <a:gd name="connsiteX5" fmla="*/ 14344 w 18089"/>
                    <a:gd name="connsiteY5" fmla="*/ 13298 h 21600"/>
                    <a:gd name="connsiteX6" fmla="*/ 12625 w 18089"/>
                    <a:gd name="connsiteY6" fmla="*/ 161 h 21600"/>
                    <a:gd name="connsiteX7" fmla="*/ 10906 w 18089"/>
                    <a:gd name="connsiteY7" fmla="*/ 13460 h 21600"/>
                    <a:gd name="connsiteX8" fmla="*/ 9898 w 18089"/>
                    <a:gd name="connsiteY8" fmla="*/ 21600 h 21600"/>
                    <a:gd name="connsiteX9" fmla="*/ 8889 w 18089"/>
                    <a:gd name="connsiteY9" fmla="*/ 13460 h 21600"/>
                    <a:gd name="connsiteX10" fmla="*/ 7170 w 18089"/>
                    <a:gd name="connsiteY10" fmla="*/ 161 h 21600"/>
                    <a:gd name="connsiteX11" fmla="*/ 5455 w 18089"/>
                    <a:gd name="connsiteY11" fmla="*/ 13460 h 21600"/>
                    <a:gd name="connsiteX12" fmla="*/ 4443 w 18089"/>
                    <a:gd name="connsiteY12" fmla="*/ 21600 h 21600"/>
                    <a:gd name="connsiteX13" fmla="*/ 3435 w 18089"/>
                    <a:gd name="connsiteY13" fmla="*/ 13460 h 21600"/>
                    <a:gd name="connsiteX14" fmla="*/ 1719 w 18089"/>
                    <a:gd name="connsiteY14" fmla="*/ 161 h 21600"/>
                    <a:gd name="connsiteX15" fmla="*/ 0 w 18089"/>
                    <a:gd name="connsiteY15" fmla="*/ 13460 h 21600"/>
                    <a:gd name="connsiteX0" fmla="*/ 16370 w 16370"/>
                    <a:gd name="connsiteY0" fmla="*/ 229 h 21600"/>
                    <a:gd name="connsiteX1" fmla="*/ 16361 w 16370"/>
                    <a:gd name="connsiteY1" fmla="*/ 0 h 21600"/>
                    <a:gd name="connsiteX2" fmla="*/ 16361 w 16370"/>
                    <a:gd name="connsiteY2" fmla="*/ 0 h 21600"/>
                    <a:gd name="connsiteX3" fmla="*/ 14642 w 16370"/>
                    <a:gd name="connsiteY3" fmla="*/ 13298 h 21600"/>
                    <a:gd name="connsiteX4" fmla="*/ 13633 w 16370"/>
                    <a:gd name="connsiteY4" fmla="*/ 21519 h 21600"/>
                    <a:gd name="connsiteX5" fmla="*/ 12625 w 16370"/>
                    <a:gd name="connsiteY5" fmla="*/ 13298 h 21600"/>
                    <a:gd name="connsiteX6" fmla="*/ 10906 w 16370"/>
                    <a:gd name="connsiteY6" fmla="*/ 161 h 21600"/>
                    <a:gd name="connsiteX7" fmla="*/ 9187 w 16370"/>
                    <a:gd name="connsiteY7" fmla="*/ 13460 h 21600"/>
                    <a:gd name="connsiteX8" fmla="*/ 8179 w 16370"/>
                    <a:gd name="connsiteY8" fmla="*/ 21600 h 21600"/>
                    <a:gd name="connsiteX9" fmla="*/ 7170 w 16370"/>
                    <a:gd name="connsiteY9" fmla="*/ 13460 h 21600"/>
                    <a:gd name="connsiteX10" fmla="*/ 5451 w 16370"/>
                    <a:gd name="connsiteY10" fmla="*/ 161 h 21600"/>
                    <a:gd name="connsiteX11" fmla="*/ 3736 w 16370"/>
                    <a:gd name="connsiteY11" fmla="*/ 13460 h 21600"/>
                    <a:gd name="connsiteX12" fmla="*/ 2724 w 16370"/>
                    <a:gd name="connsiteY12" fmla="*/ 21600 h 21600"/>
                    <a:gd name="connsiteX13" fmla="*/ 1716 w 16370"/>
                    <a:gd name="connsiteY13" fmla="*/ 13460 h 21600"/>
                    <a:gd name="connsiteX14" fmla="*/ 0 w 16370"/>
                    <a:gd name="connsiteY14" fmla="*/ 161 h 21600"/>
                    <a:gd name="connsiteX0" fmla="*/ 14654 w 14654"/>
                    <a:gd name="connsiteY0" fmla="*/ 229 h 21600"/>
                    <a:gd name="connsiteX1" fmla="*/ 14645 w 14654"/>
                    <a:gd name="connsiteY1" fmla="*/ 0 h 21600"/>
                    <a:gd name="connsiteX2" fmla="*/ 14645 w 14654"/>
                    <a:gd name="connsiteY2" fmla="*/ 0 h 21600"/>
                    <a:gd name="connsiteX3" fmla="*/ 12926 w 14654"/>
                    <a:gd name="connsiteY3" fmla="*/ 13298 h 21600"/>
                    <a:gd name="connsiteX4" fmla="*/ 11917 w 14654"/>
                    <a:gd name="connsiteY4" fmla="*/ 21519 h 21600"/>
                    <a:gd name="connsiteX5" fmla="*/ 10909 w 14654"/>
                    <a:gd name="connsiteY5" fmla="*/ 13298 h 21600"/>
                    <a:gd name="connsiteX6" fmla="*/ 9190 w 14654"/>
                    <a:gd name="connsiteY6" fmla="*/ 161 h 21600"/>
                    <a:gd name="connsiteX7" fmla="*/ 7471 w 14654"/>
                    <a:gd name="connsiteY7" fmla="*/ 13460 h 21600"/>
                    <a:gd name="connsiteX8" fmla="*/ 6463 w 14654"/>
                    <a:gd name="connsiteY8" fmla="*/ 21600 h 21600"/>
                    <a:gd name="connsiteX9" fmla="*/ 5454 w 14654"/>
                    <a:gd name="connsiteY9" fmla="*/ 13460 h 21600"/>
                    <a:gd name="connsiteX10" fmla="*/ 3735 w 14654"/>
                    <a:gd name="connsiteY10" fmla="*/ 161 h 21600"/>
                    <a:gd name="connsiteX11" fmla="*/ 2020 w 14654"/>
                    <a:gd name="connsiteY11" fmla="*/ 13460 h 21600"/>
                    <a:gd name="connsiteX12" fmla="*/ 1008 w 14654"/>
                    <a:gd name="connsiteY12" fmla="*/ 21600 h 21600"/>
                    <a:gd name="connsiteX13" fmla="*/ 0 w 14654"/>
                    <a:gd name="connsiteY13" fmla="*/ 13460 h 21600"/>
                    <a:gd name="connsiteX0" fmla="*/ 13646 w 13646"/>
                    <a:gd name="connsiteY0" fmla="*/ 229 h 21600"/>
                    <a:gd name="connsiteX1" fmla="*/ 13637 w 13646"/>
                    <a:gd name="connsiteY1" fmla="*/ 0 h 21600"/>
                    <a:gd name="connsiteX2" fmla="*/ 13637 w 13646"/>
                    <a:gd name="connsiteY2" fmla="*/ 0 h 21600"/>
                    <a:gd name="connsiteX3" fmla="*/ 11918 w 13646"/>
                    <a:gd name="connsiteY3" fmla="*/ 13298 h 21600"/>
                    <a:gd name="connsiteX4" fmla="*/ 10909 w 13646"/>
                    <a:gd name="connsiteY4" fmla="*/ 21519 h 21600"/>
                    <a:gd name="connsiteX5" fmla="*/ 9901 w 13646"/>
                    <a:gd name="connsiteY5" fmla="*/ 13298 h 21600"/>
                    <a:gd name="connsiteX6" fmla="*/ 8182 w 13646"/>
                    <a:gd name="connsiteY6" fmla="*/ 161 h 21600"/>
                    <a:gd name="connsiteX7" fmla="*/ 6463 w 13646"/>
                    <a:gd name="connsiteY7" fmla="*/ 13460 h 21600"/>
                    <a:gd name="connsiteX8" fmla="*/ 5455 w 13646"/>
                    <a:gd name="connsiteY8" fmla="*/ 21600 h 21600"/>
                    <a:gd name="connsiteX9" fmla="*/ 4446 w 13646"/>
                    <a:gd name="connsiteY9" fmla="*/ 13460 h 21600"/>
                    <a:gd name="connsiteX10" fmla="*/ 2727 w 13646"/>
                    <a:gd name="connsiteY10" fmla="*/ 161 h 21600"/>
                    <a:gd name="connsiteX11" fmla="*/ 1012 w 13646"/>
                    <a:gd name="connsiteY11" fmla="*/ 13460 h 21600"/>
                    <a:gd name="connsiteX12" fmla="*/ 0 w 13646"/>
                    <a:gd name="connsiteY12" fmla="*/ 21600 h 21600"/>
                    <a:gd name="connsiteX0" fmla="*/ 12634 w 12634"/>
                    <a:gd name="connsiteY0" fmla="*/ 229 h 21600"/>
                    <a:gd name="connsiteX1" fmla="*/ 12625 w 12634"/>
                    <a:gd name="connsiteY1" fmla="*/ 0 h 21600"/>
                    <a:gd name="connsiteX2" fmla="*/ 12625 w 12634"/>
                    <a:gd name="connsiteY2" fmla="*/ 0 h 21600"/>
                    <a:gd name="connsiteX3" fmla="*/ 10906 w 12634"/>
                    <a:gd name="connsiteY3" fmla="*/ 13298 h 21600"/>
                    <a:gd name="connsiteX4" fmla="*/ 9897 w 12634"/>
                    <a:gd name="connsiteY4" fmla="*/ 21519 h 21600"/>
                    <a:gd name="connsiteX5" fmla="*/ 8889 w 12634"/>
                    <a:gd name="connsiteY5" fmla="*/ 13298 h 21600"/>
                    <a:gd name="connsiteX6" fmla="*/ 7170 w 12634"/>
                    <a:gd name="connsiteY6" fmla="*/ 161 h 21600"/>
                    <a:gd name="connsiteX7" fmla="*/ 5451 w 12634"/>
                    <a:gd name="connsiteY7" fmla="*/ 13460 h 21600"/>
                    <a:gd name="connsiteX8" fmla="*/ 4443 w 12634"/>
                    <a:gd name="connsiteY8" fmla="*/ 21600 h 21600"/>
                    <a:gd name="connsiteX9" fmla="*/ 3434 w 12634"/>
                    <a:gd name="connsiteY9" fmla="*/ 13460 h 21600"/>
                    <a:gd name="connsiteX10" fmla="*/ 1715 w 12634"/>
                    <a:gd name="connsiteY10" fmla="*/ 161 h 21600"/>
                    <a:gd name="connsiteX11" fmla="*/ 0 w 12634"/>
                    <a:gd name="connsiteY11" fmla="*/ 13460 h 21600"/>
                    <a:gd name="connsiteX0" fmla="*/ 10919 w 10919"/>
                    <a:gd name="connsiteY0" fmla="*/ 229 h 21600"/>
                    <a:gd name="connsiteX1" fmla="*/ 10910 w 10919"/>
                    <a:gd name="connsiteY1" fmla="*/ 0 h 21600"/>
                    <a:gd name="connsiteX2" fmla="*/ 10910 w 10919"/>
                    <a:gd name="connsiteY2" fmla="*/ 0 h 21600"/>
                    <a:gd name="connsiteX3" fmla="*/ 9191 w 10919"/>
                    <a:gd name="connsiteY3" fmla="*/ 13298 h 21600"/>
                    <a:gd name="connsiteX4" fmla="*/ 8182 w 10919"/>
                    <a:gd name="connsiteY4" fmla="*/ 21519 h 21600"/>
                    <a:gd name="connsiteX5" fmla="*/ 7174 w 10919"/>
                    <a:gd name="connsiteY5" fmla="*/ 13298 h 21600"/>
                    <a:gd name="connsiteX6" fmla="*/ 5455 w 10919"/>
                    <a:gd name="connsiteY6" fmla="*/ 161 h 21600"/>
                    <a:gd name="connsiteX7" fmla="*/ 3736 w 10919"/>
                    <a:gd name="connsiteY7" fmla="*/ 13460 h 21600"/>
                    <a:gd name="connsiteX8" fmla="*/ 2728 w 10919"/>
                    <a:gd name="connsiteY8" fmla="*/ 21600 h 21600"/>
                    <a:gd name="connsiteX9" fmla="*/ 1719 w 10919"/>
                    <a:gd name="connsiteY9" fmla="*/ 13460 h 21600"/>
                    <a:gd name="connsiteX10" fmla="*/ 0 w 10919"/>
                    <a:gd name="connsiteY10" fmla="*/ 161 h 21600"/>
                    <a:gd name="connsiteX0" fmla="*/ 10919 w 10919"/>
                    <a:gd name="connsiteY0" fmla="*/ 229 h 21600"/>
                    <a:gd name="connsiteX1" fmla="*/ 10910 w 10919"/>
                    <a:gd name="connsiteY1" fmla="*/ 0 h 21600"/>
                    <a:gd name="connsiteX2" fmla="*/ 9191 w 10919"/>
                    <a:gd name="connsiteY2" fmla="*/ 13298 h 21600"/>
                    <a:gd name="connsiteX3" fmla="*/ 8182 w 10919"/>
                    <a:gd name="connsiteY3" fmla="*/ 21519 h 21600"/>
                    <a:gd name="connsiteX4" fmla="*/ 7174 w 10919"/>
                    <a:gd name="connsiteY4" fmla="*/ 13298 h 21600"/>
                    <a:gd name="connsiteX5" fmla="*/ 5455 w 10919"/>
                    <a:gd name="connsiteY5" fmla="*/ 161 h 21600"/>
                    <a:gd name="connsiteX6" fmla="*/ 3736 w 10919"/>
                    <a:gd name="connsiteY6" fmla="*/ 13460 h 21600"/>
                    <a:gd name="connsiteX7" fmla="*/ 2728 w 10919"/>
                    <a:gd name="connsiteY7" fmla="*/ 21600 h 21600"/>
                    <a:gd name="connsiteX8" fmla="*/ 1719 w 10919"/>
                    <a:gd name="connsiteY8" fmla="*/ 13460 h 21600"/>
                    <a:gd name="connsiteX9" fmla="*/ 0 w 10919"/>
                    <a:gd name="connsiteY9" fmla="*/ 161 h 21600"/>
                    <a:gd name="connsiteX0" fmla="*/ 9191 w 9191"/>
                    <a:gd name="connsiteY0" fmla="*/ 13137 h 21439"/>
                    <a:gd name="connsiteX1" fmla="*/ 8182 w 9191"/>
                    <a:gd name="connsiteY1" fmla="*/ 21358 h 21439"/>
                    <a:gd name="connsiteX2" fmla="*/ 7174 w 9191"/>
                    <a:gd name="connsiteY2" fmla="*/ 13137 h 21439"/>
                    <a:gd name="connsiteX3" fmla="*/ 5455 w 9191"/>
                    <a:gd name="connsiteY3" fmla="*/ 0 h 21439"/>
                    <a:gd name="connsiteX4" fmla="*/ 3736 w 9191"/>
                    <a:gd name="connsiteY4" fmla="*/ 13299 h 21439"/>
                    <a:gd name="connsiteX5" fmla="*/ 2728 w 9191"/>
                    <a:gd name="connsiteY5" fmla="*/ 21439 h 21439"/>
                    <a:gd name="connsiteX6" fmla="*/ 1719 w 9191"/>
                    <a:gd name="connsiteY6" fmla="*/ 13299 h 21439"/>
                    <a:gd name="connsiteX7" fmla="*/ 0 w 9191"/>
                    <a:gd name="connsiteY7" fmla="*/ 0 h 21439"/>
                    <a:gd name="connsiteX0" fmla="*/ 8902 w 8902"/>
                    <a:gd name="connsiteY0" fmla="*/ 9962 h 10000"/>
                    <a:gd name="connsiteX1" fmla="*/ 7805 w 8902"/>
                    <a:gd name="connsiteY1" fmla="*/ 6128 h 10000"/>
                    <a:gd name="connsiteX2" fmla="*/ 5935 w 8902"/>
                    <a:gd name="connsiteY2" fmla="*/ 0 h 10000"/>
                    <a:gd name="connsiteX3" fmla="*/ 4065 w 8902"/>
                    <a:gd name="connsiteY3" fmla="*/ 6203 h 10000"/>
                    <a:gd name="connsiteX4" fmla="*/ 2968 w 8902"/>
                    <a:gd name="connsiteY4" fmla="*/ 10000 h 10000"/>
                    <a:gd name="connsiteX5" fmla="*/ 1870 w 8902"/>
                    <a:gd name="connsiteY5" fmla="*/ 6203 h 10000"/>
                    <a:gd name="connsiteX6" fmla="*/ 0 w 8902"/>
                    <a:gd name="connsiteY6" fmla="*/ 0 h 10000"/>
                    <a:gd name="connsiteX0" fmla="*/ 8768 w 8768"/>
                    <a:gd name="connsiteY0" fmla="*/ 6128 h 10000"/>
                    <a:gd name="connsiteX1" fmla="*/ 6667 w 8768"/>
                    <a:gd name="connsiteY1" fmla="*/ 0 h 10000"/>
                    <a:gd name="connsiteX2" fmla="*/ 4566 w 8768"/>
                    <a:gd name="connsiteY2" fmla="*/ 6203 h 10000"/>
                    <a:gd name="connsiteX3" fmla="*/ 3334 w 8768"/>
                    <a:gd name="connsiteY3" fmla="*/ 10000 h 10000"/>
                    <a:gd name="connsiteX4" fmla="*/ 2101 w 8768"/>
                    <a:gd name="connsiteY4" fmla="*/ 6203 h 10000"/>
                    <a:gd name="connsiteX5" fmla="*/ 0 w 8768"/>
                    <a:gd name="connsiteY5" fmla="*/ 0 h 10000"/>
                    <a:gd name="connsiteX0" fmla="*/ 7604 w 7604"/>
                    <a:gd name="connsiteY0" fmla="*/ 0 h 10000"/>
                    <a:gd name="connsiteX1" fmla="*/ 5208 w 7604"/>
                    <a:gd name="connsiteY1" fmla="*/ 6203 h 10000"/>
                    <a:gd name="connsiteX2" fmla="*/ 3802 w 7604"/>
                    <a:gd name="connsiteY2" fmla="*/ 10000 h 10000"/>
                    <a:gd name="connsiteX3" fmla="*/ 2396 w 7604"/>
                    <a:gd name="connsiteY3" fmla="*/ 6203 h 10000"/>
                    <a:gd name="connsiteX4" fmla="*/ 0 w 7604"/>
                    <a:gd name="connsiteY4" fmla="*/ 0 h 10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04" h="10000" extrusionOk="0">
                      <a:moveTo>
                        <a:pt x="7604" y="0"/>
                      </a:moveTo>
                      <a:cubicBezTo>
                        <a:pt x="6382" y="0"/>
                        <a:pt x="5734" y="3449"/>
                        <a:pt x="5208" y="6203"/>
                      </a:cubicBezTo>
                      <a:cubicBezTo>
                        <a:pt x="4776" y="8461"/>
                        <a:pt x="4486" y="10000"/>
                        <a:pt x="3802" y="10000"/>
                      </a:cubicBezTo>
                      <a:cubicBezTo>
                        <a:pt x="3118" y="10000"/>
                        <a:pt x="2835" y="8520"/>
                        <a:pt x="2396" y="6203"/>
                      </a:cubicBezTo>
                      <a:cubicBezTo>
                        <a:pt x="1874" y="3446"/>
                        <a:pt x="1221" y="0"/>
                        <a:pt x="0" y="0"/>
                      </a:cubicBezTo>
                    </a:path>
                  </a:pathLst>
                </a:custGeom>
                <a:noFill/>
                <a:ln w="25400" cap="flat">
                  <a:solidFill>
                    <a:schemeClr val="tx1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endParaRPr dirty="0"/>
                </a:p>
              </p:txBody>
            </p:sp>
          </p:grpSp>
        </p:grpSp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1BB660B6-DF3C-1642-93F9-82A96B1769A3}"/>
                </a:ext>
              </a:extLst>
            </p:cNvPr>
            <p:cNvSpPr/>
            <p:nvPr/>
          </p:nvSpPr>
          <p:spPr>
            <a:xfrm>
              <a:off x="5791033" y="5646302"/>
              <a:ext cx="251268" cy="44371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Bent-Up Arrow 57">
              <a:extLst>
                <a:ext uri="{FF2B5EF4-FFF2-40B4-BE49-F238E27FC236}">
                  <a16:creationId xmlns:a16="http://schemas.microsoft.com/office/drawing/2014/main" id="{813AC9BB-EC14-2144-9A15-2007C9A50470}"/>
                </a:ext>
              </a:extLst>
            </p:cNvPr>
            <p:cNvSpPr/>
            <p:nvPr/>
          </p:nvSpPr>
          <p:spPr>
            <a:xfrm rot="16200000" flipH="1">
              <a:off x="7979332" y="4829043"/>
              <a:ext cx="692027" cy="695611"/>
            </a:xfrm>
            <a:prstGeom prst="bentUpArrow">
              <a:avLst>
                <a:gd name="adj1" fmla="val 20000"/>
                <a:gd name="adj2" fmla="val 20000"/>
                <a:gd name="adj3" fmla="val 18047"/>
              </a:avLst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8F1AB48-4852-5147-9DD7-D0568E1F0F27}"/>
              </a:ext>
            </a:extLst>
          </p:cNvPr>
          <p:cNvGrpSpPr/>
          <p:nvPr/>
        </p:nvGrpSpPr>
        <p:grpSpPr>
          <a:xfrm>
            <a:off x="8453474" y="3462695"/>
            <a:ext cx="309151" cy="310342"/>
            <a:chOff x="864817" y="1489220"/>
            <a:chExt cx="140515" cy="140515"/>
          </a:xfrm>
          <a:solidFill>
            <a:schemeClr val="bg1"/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7730F82-28C6-324C-82B7-DFA1008D3820}"/>
                </a:ext>
              </a:extLst>
            </p:cNvPr>
            <p:cNvSpPr/>
            <p:nvPr/>
          </p:nvSpPr>
          <p:spPr>
            <a:xfrm>
              <a:off x="864817" y="1489220"/>
              <a:ext cx="140515" cy="140515"/>
            </a:xfrm>
            <a:prstGeom prst="ellips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93319BC9-B25F-AC4D-9CF2-B1B06F7E5181}"/>
                </a:ext>
              </a:extLst>
            </p:cNvPr>
            <p:cNvSpPr/>
            <p:nvPr/>
          </p:nvSpPr>
          <p:spPr>
            <a:xfrm rot="10800000" flipH="1">
              <a:off x="908948" y="1514452"/>
              <a:ext cx="52253" cy="90051"/>
            </a:xfrm>
            <a:custGeom>
              <a:avLst/>
              <a:gdLst>
                <a:gd name="connsiteX0" fmla="*/ 20106 w 20106"/>
                <a:gd name="connsiteY0" fmla="*/ 229 h 21600"/>
                <a:gd name="connsiteX1" fmla="*/ 20097 w 20106"/>
                <a:gd name="connsiteY1" fmla="*/ 0 h 21600"/>
                <a:gd name="connsiteX2" fmla="*/ 20097 w 20106"/>
                <a:gd name="connsiteY2" fmla="*/ 0 h 21600"/>
                <a:gd name="connsiteX3" fmla="*/ 18378 w 20106"/>
                <a:gd name="connsiteY3" fmla="*/ 13298 h 21600"/>
                <a:gd name="connsiteX4" fmla="*/ 17369 w 20106"/>
                <a:gd name="connsiteY4" fmla="*/ 21519 h 21600"/>
                <a:gd name="connsiteX5" fmla="*/ 16361 w 20106"/>
                <a:gd name="connsiteY5" fmla="*/ 13298 h 21600"/>
                <a:gd name="connsiteX6" fmla="*/ 14642 w 20106"/>
                <a:gd name="connsiteY6" fmla="*/ 161 h 21600"/>
                <a:gd name="connsiteX7" fmla="*/ 12923 w 20106"/>
                <a:gd name="connsiteY7" fmla="*/ 13460 h 21600"/>
                <a:gd name="connsiteX8" fmla="*/ 11915 w 20106"/>
                <a:gd name="connsiteY8" fmla="*/ 21600 h 21600"/>
                <a:gd name="connsiteX9" fmla="*/ 10906 w 20106"/>
                <a:gd name="connsiteY9" fmla="*/ 13460 h 21600"/>
                <a:gd name="connsiteX10" fmla="*/ 9187 w 20106"/>
                <a:gd name="connsiteY10" fmla="*/ 161 h 21600"/>
                <a:gd name="connsiteX11" fmla="*/ 7472 w 20106"/>
                <a:gd name="connsiteY11" fmla="*/ 13460 h 21600"/>
                <a:gd name="connsiteX12" fmla="*/ 6460 w 20106"/>
                <a:gd name="connsiteY12" fmla="*/ 21600 h 21600"/>
                <a:gd name="connsiteX13" fmla="*/ 5452 w 20106"/>
                <a:gd name="connsiteY13" fmla="*/ 13460 h 21600"/>
                <a:gd name="connsiteX14" fmla="*/ 3736 w 20106"/>
                <a:gd name="connsiteY14" fmla="*/ 161 h 21600"/>
                <a:gd name="connsiteX15" fmla="*/ 2017 w 20106"/>
                <a:gd name="connsiteY15" fmla="*/ 13460 h 21600"/>
                <a:gd name="connsiteX16" fmla="*/ 1009 w 20106"/>
                <a:gd name="connsiteY16" fmla="*/ 21600 h 21600"/>
                <a:gd name="connsiteX17" fmla="*/ 0 w 20106"/>
                <a:gd name="connsiteY17" fmla="*/ 13460 h 21600"/>
                <a:gd name="connsiteX0" fmla="*/ 19097 w 19097"/>
                <a:gd name="connsiteY0" fmla="*/ 229 h 21600"/>
                <a:gd name="connsiteX1" fmla="*/ 19088 w 19097"/>
                <a:gd name="connsiteY1" fmla="*/ 0 h 21600"/>
                <a:gd name="connsiteX2" fmla="*/ 19088 w 19097"/>
                <a:gd name="connsiteY2" fmla="*/ 0 h 21600"/>
                <a:gd name="connsiteX3" fmla="*/ 17369 w 19097"/>
                <a:gd name="connsiteY3" fmla="*/ 13298 h 21600"/>
                <a:gd name="connsiteX4" fmla="*/ 16360 w 19097"/>
                <a:gd name="connsiteY4" fmla="*/ 21519 h 21600"/>
                <a:gd name="connsiteX5" fmla="*/ 15352 w 19097"/>
                <a:gd name="connsiteY5" fmla="*/ 13298 h 21600"/>
                <a:gd name="connsiteX6" fmla="*/ 13633 w 19097"/>
                <a:gd name="connsiteY6" fmla="*/ 161 h 21600"/>
                <a:gd name="connsiteX7" fmla="*/ 11914 w 19097"/>
                <a:gd name="connsiteY7" fmla="*/ 13460 h 21600"/>
                <a:gd name="connsiteX8" fmla="*/ 10906 w 19097"/>
                <a:gd name="connsiteY8" fmla="*/ 21600 h 21600"/>
                <a:gd name="connsiteX9" fmla="*/ 9897 w 19097"/>
                <a:gd name="connsiteY9" fmla="*/ 13460 h 21600"/>
                <a:gd name="connsiteX10" fmla="*/ 8178 w 19097"/>
                <a:gd name="connsiteY10" fmla="*/ 161 h 21600"/>
                <a:gd name="connsiteX11" fmla="*/ 6463 w 19097"/>
                <a:gd name="connsiteY11" fmla="*/ 13460 h 21600"/>
                <a:gd name="connsiteX12" fmla="*/ 5451 w 19097"/>
                <a:gd name="connsiteY12" fmla="*/ 21600 h 21600"/>
                <a:gd name="connsiteX13" fmla="*/ 4443 w 19097"/>
                <a:gd name="connsiteY13" fmla="*/ 13460 h 21600"/>
                <a:gd name="connsiteX14" fmla="*/ 2727 w 19097"/>
                <a:gd name="connsiteY14" fmla="*/ 161 h 21600"/>
                <a:gd name="connsiteX15" fmla="*/ 1008 w 19097"/>
                <a:gd name="connsiteY15" fmla="*/ 13460 h 21600"/>
                <a:gd name="connsiteX16" fmla="*/ 0 w 19097"/>
                <a:gd name="connsiteY16" fmla="*/ 21600 h 21600"/>
                <a:gd name="connsiteX0" fmla="*/ 18089 w 18089"/>
                <a:gd name="connsiteY0" fmla="*/ 229 h 21600"/>
                <a:gd name="connsiteX1" fmla="*/ 18080 w 18089"/>
                <a:gd name="connsiteY1" fmla="*/ 0 h 21600"/>
                <a:gd name="connsiteX2" fmla="*/ 18080 w 18089"/>
                <a:gd name="connsiteY2" fmla="*/ 0 h 21600"/>
                <a:gd name="connsiteX3" fmla="*/ 16361 w 18089"/>
                <a:gd name="connsiteY3" fmla="*/ 13298 h 21600"/>
                <a:gd name="connsiteX4" fmla="*/ 15352 w 18089"/>
                <a:gd name="connsiteY4" fmla="*/ 21519 h 21600"/>
                <a:gd name="connsiteX5" fmla="*/ 14344 w 18089"/>
                <a:gd name="connsiteY5" fmla="*/ 13298 h 21600"/>
                <a:gd name="connsiteX6" fmla="*/ 12625 w 18089"/>
                <a:gd name="connsiteY6" fmla="*/ 161 h 21600"/>
                <a:gd name="connsiteX7" fmla="*/ 10906 w 18089"/>
                <a:gd name="connsiteY7" fmla="*/ 13460 h 21600"/>
                <a:gd name="connsiteX8" fmla="*/ 9898 w 18089"/>
                <a:gd name="connsiteY8" fmla="*/ 21600 h 21600"/>
                <a:gd name="connsiteX9" fmla="*/ 8889 w 18089"/>
                <a:gd name="connsiteY9" fmla="*/ 13460 h 21600"/>
                <a:gd name="connsiteX10" fmla="*/ 7170 w 18089"/>
                <a:gd name="connsiteY10" fmla="*/ 161 h 21600"/>
                <a:gd name="connsiteX11" fmla="*/ 5455 w 18089"/>
                <a:gd name="connsiteY11" fmla="*/ 13460 h 21600"/>
                <a:gd name="connsiteX12" fmla="*/ 4443 w 18089"/>
                <a:gd name="connsiteY12" fmla="*/ 21600 h 21600"/>
                <a:gd name="connsiteX13" fmla="*/ 3435 w 18089"/>
                <a:gd name="connsiteY13" fmla="*/ 13460 h 21600"/>
                <a:gd name="connsiteX14" fmla="*/ 1719 w 18089"/>
                <a:gd name="connsiteY14" fmla="*/ 161 h 21600"/>
                <a:gd name="connsiteX15" fmla="*/ 0 w 18089"/>
                <a:gd name="connsiteY15" fmla="*/ 13460 h 21600"/>
                <a:gd name="connsiteX0" fmla="*/ 16370 w 16370"/>
                <a:gd name="connsiteY0" fmla="*/ 229 h 21600"/>
                <a:gd name="connsiteX1" fmla="*/ 16361 w 16370"/>
                <a:gd name="connsiteY1" fmla="*/ 0 h 21600"/>
                <a:gd name="connsiteX2" fmla="*/ 16361 w 16370"/>
                <a:gd name="connsiteY2" fmla="*/ 0 h 21600"/>
                <a:gd name="connsiteX3" fmla="*/ 14642 w 16370"/>
                <a:gd name="connsiteY3" fmla="*/ 13298 h 21600"/>
                <a:gd name="connsiteX4" fmla="*/ 13633 w 16370"/>
                <a:gd name="connsiteY4" fmla="*/ 21519 h 21600"/>
                <a:gd name="connsiteX5" fmla="*/ 12625 w 16370"/>
                <a:gd name="connsiteY5" fmla="*/ 13298 h 21600"/>
                <a:gd name="connsiteX6" fmla="*/ 10906 w 16370"/>
                <a:gd name="connsiteY6" fmla="*/ 161 h 21600"/>
                <a:gd name="connsiteX7" fmla="*/ 9187 w 16370"/>
                <a:gd name="connsiteY7" fmla="*/ 13460 h 21600"/>
                <a:gd name="connsiteX8" fmla="*/ 8179 w 16370"/>
                <a:gd name="connsiteY8" fmla="*/ 21600 h 21600"/>
                <a:gd name="connsiteX9" fmla="*/ 7170 w 16370"/>
                <a:gd name="connsiteY9" fmla="*/ 13460 h 21600"/>
                <a:gd name="connsiteX10" fmla="*/ 5451 w 16370"/>
                <a:gd name="connsiteY10" fmla="*/ 161 h 21600"/>
                <a:gd name="connsiteX11" fmla="*/ 3736 w 16370"/>
                <a:gd name="connsiteY11" fmla="*/ 13460 h 21600"/>
                <a:gd name="connsiteX12" fmla="*/ 2724 w 16370"/>
                <a:gd name="connsiteY12" fmla="*/ 21600 h 21600"/>
                <a:gd name="connsiteX13" fmla="*/ 1716 w 16370"/>
                <a:gd name="connsiteY13" fmla="*/ 13460 h 21600"/>
                <a:gd name="connsiteX14" fmla="*/ 0 w 16370"/>
                <a:gd name="connsiteY14" fmla="*/ 161 h 21600"/>
                <a:gd name="connsiteX0" fmla="*/ 14654 w 14654"/>
                <a:gd name="connsiteY0" fmla="*/ 229 h 21600"/>
                <a:gd name="connsiteX1" fmla="*/ 14645 w 14654"/>
                <a:gd name="connsiteY1" fmla="*/ 0 h 21600"/>
                <a:gd name="connsiteX2" fmla="*/ 14645 w 14654"/>
                <a:gd name="connsiteY2" fmla="*/ 0 h 21600"/>
                <a:gd name="connsiteX3" fmla="*/ 12926 w 14654"/>
                <a:gd name="connsiteY3" fmla="*/ 13298 h 21600"/>
                <a:gd name="connsiteX4" fmla="*/ 11917 w 14654"/>
                <a:gd name="connsiteY4" fmla="*/ 21519 h 21600"/>
                <a:gd name="connsiteX5" fmla="*/ 10909 w 14654"/>
                <a:gd name="connsiteY5" fmla="*/ 13298 h 21600"/>
                <a:gd name="connsiteX6" fmla="*/ 9190 w 14654"/>
                <a:gd name="connsiteY6" fmla="*/ 161 h 21600"/>
                <a:gd name="connsiteX7" fmla="*/ 7471 w 14654"/>
                <a:gd name="connsiteY7" fmla="*/ 13460 h 21600"/>
                <a:gd name="connsiteX8" fmla="*/ 6463 w 14654"/>
                <a:gd name="connsiteY8" fmla="*/ 21600 h 21600"/>
                <a:gd name="connsiteX9" fmla="*/ 5454 w 14654"/>
                <a:gd name="connsiteY9" fmla="*/ 13460 h 21600"/>
                <a:gd name="connsiteX10" fmla="*/ 3735 w 14654"/>
                <a:gd name="connsiteY10" fmla="*/ 161 h 21600"/>
                <a:gd name="connsiteX11" fmla="*/ 2020 w 14654"/>
                <a:gd name="connsiteY11" fmla="*/ 13460 h 21600"/>
                <a:gd name="connsiteX12" fmla="*/ 1008 w 14654"/>
                <a:gd name="connsiteY12" fmla="*/ 21600 h 21600"/>
                <a:gd name="connsiteX13" fmla="*/ 0 w 14654"/>
                <a:gd name="connsiteY13" fmla="*/ 13460 h 21600"/>
                <a:gd name="connsiteX0" fmla="*/ 13646 w 13646"/>
                <a:gd name="connsiteY0" fmla="*/ 229 h 21600"/>
                <a:gd name="connsiteX1" fmla="*/ 13637 w 13646"/>
                <a:gd name="connsiteY1" fmla="*/ 0 h 21600"/>
                <a:gd name="connsiteX2" fmla="*/ 13637 w 13646"/>
                <a:gd name="connsiteY2" fmla="*/ 0 h 21600"/>
                <a:gd name="connsiteX3" fmla="*/ 11918 w 13646"/>
                <a:gd name="connsiteY3" fmla="*/ 13298 h 21600"/>
                <a:gd name="connsiteX4" fmla="*/ 10909 w 13646"/>
                <a:gd name="connsiteY4" fmla="*/ 21519 h 21600"/>
                <a:gd name="connsiteX5" fmla="*/ 9901 w 13646"/>
                <a:gd name="connsiteY5" fmla="*/ 13298 h 21600"/>
                <a:gd name="connsiteX6" fmla="*/ 8182 w 13646"/>
                <a:gd name="connsiteY6" fmla="*/ 161 h 21600"/>
                <a:gd name="connsiteX7" fmla="*/ 6463 w 13646"/>
                <a:gd name="connsiteY7" fmla="*/ 13460 h 21600"/>
                <a:gd name="connsiteX8" fmla="*/ 5455 w 13646"/>
                <a:gd name="connsiteY8" fmla="*/ 21600 h 21600"/>
                <a:gd name="connsiteX9" fmla="*/ 4446 w 13646"/>
                <a:gd name="connsiteY9" fmla="*/ 13460 h 21600"/>
                <a:gd name="connsiteX10" fmla="*/ 2727 w 13646"/>
                <a:gd name="connsiteY10" fmla="*/ 161 h 21600"/>
                <a:gd name="connsiteX11" fmla="*/ 1012 w 13646"/>
                <a:gd name="connsiteY11" fmla="*/ 13460 h 21600"/>
                <a:gd name="connsiteX12" fmla="*/ 0 w 13646"/>
                <a:gd name="connsiteY12" fmla="*/ 21600 h 21600"/>
                <a:gd name="connsiteX0" fmla="*/ 12634 w 12634"/>
                <a:gd name="connsiteY0" fmla="*/ 229 h 21600"/>
                <a:gd name="connsiteX1" fmla="*/ 12625 w 12634"/>
                <a:gd name="connsiteY1" fmla="*/ 0 h 21600"/>
                <a:gd name="connsiteX2" fmla="*/ 12625 w 12634"/>
                <a:gd name="connsiteY2" fmla="*/ 0 h 21600"/>
                <a:gd name="connsiteX3" fmla="*/ 10906 w 12634"/>
                <a:gd name="connsiteY3" fmla="*/ 13298 h 21600"/>
                <a:gd name="connsiteX4" fmla="*/ 9897 w 12634"/>
                <a:gd name="connsiteY4" fmla="*/ 21519 h 21600"/>
                <a:gd name="connsiteX5" fmla="*/ 8889 w 12634"/>
                <a:gd name="connsiteY5" fmla="*/ 13298 h 21600"/>
                <a:gd name="connsiteX6" fmla="*/ 7170 w 12634"/>
                <a:gd name="connsiteY6" fmla="*/ 161 h 21600"/>
                <a:gd name="connsiteX7" fmla="*/ 5451 w 12634"/>
                <a:gd name="connsiteY7" fmla="*/ 13460 h 21600"/>
                <a:gd name="connsiteX8" fmla="*/ 4443 w 12634"/>
                <a:gd name="connsiteY8" fmla="*/ 21600 h 21600"/>
                <a:gd name="connsiteX9" fmla="*/ 3434 w 12634"/>
                <a:gd name="connsiteY9" fmla="*/ 13460 h 21600"/>
                <a:gd name="connsiteX10" fmla="*/ 1715 w 12634"/>
                <a:gd name="connsiteY10" fmla="*/ 161 h 21600"/>
                <a:gd name="connsiteX11" fmla="*/ 0 w 12634"/>
                <a:gd name="connsiteY11" fmla="*/ 13460 h 21600"/>
                <a:gd name="connsiteX0" fmla="*/ 10919 w 10919"/>
                <a:gd name="connsiteY0" fmla="*/ 229 h 21600"/>
                <a:gd name="connsiteX1" fmla="*/ 10910 w 10919"/>
                <a:gd name="connsiteY1" fmla="*/ 0 h 21600"/>
                <a:gd name="connsiteX2" fmla="*/ 10910 w 10919"/>
                <a:gd name="connsiteY2" fmla="*/ 0 h 21600"/>
                <a:gd name="connsiteX3" fmla="*/ 9191 w 10919"/>
                <a:gd name="connsiteY3" fmla="*/ 13298 h 21600"/>
                <a:gd name="connsiteX4" fmla="*/ 8182 w 10919"/>
                <a:gd name="connsiteY4" fmla="*/ 21519 h 21600"/>
                <a:gd name="connsiteX5" fmla="*/ 7174 w 10919"/>
                <a:gd name="connsiteY5" fmla="*/ 13298 h 21600"/>
                <a:gd name="connsiteX6" fmla="*/ 5455 w 10919"/>
                <a:gd name="connsiteY6" fmla="*/ 161 h 21600"/>
                <a:gd name="connsiteX7" fmla="*/ 3736 w 10919"/>
                <a:gd name="connsiteY7" fmla="*/ 13460 h 21600"/>
                <a:gd name="connsiteX8" fmla="*/ 2728 w 10919"/>
                <a:gd name="connsiteY8" fmla="*/ 21600 h 21600"/>
                <a:gd name="connsiteX9" fmla="*/ 1719 w 10919"/>
                <a:gd name="connsiteY9" fmla="*/ 13460 h 21600"/>
                <a:gd name="connsiteX10" fmla="*/ 0 w 10919"/>
                <a:gd name="connsiteY10" fmla="*/ 161 h 21600"/>
                <a:gd name="connsiteX0" fmla="*/ 10919 w 10919"/>
                <a:gd name="connsiteY0" fmla="*/ 229 h 21600"/>
                <a:gd name="connsiteX1" fmla="*/ 10910 w 10919"/>
                <a:gd name="connsiteY1" fmla="*/ 0 h 21600"/>
                <a:gd name="connsiteX2" fmla="*/ 9191 w 10919"/>
                <a:gd name="connsiteY2" fmla="*/ 13298 h 21600"/>
                <a:gd name="connsiteX3" fmla="*/ 8182 w 10919"/>
                <a:gd name="connsiteY3" fmla="*/ 21519 h 21600"/>
                <a:gd name="connsiteX4" fmla="*/ 7174 w 10919"/>
                <a:gd name="connsiteY4" fmla="*/ 13298 h 21600"/>
                <a:gd name="connsiteX5" fmla="*/ 5455 w 10919"/>
                <a:gd name="connsiteY5" fmla="*/ 161 h 21600"/>
                <a:gd name="connsiteX6" fmla="*/ 3736 w 10919"/>
                <a:gd name="connsiteY6" fmla="*/ 13460 h 21600"/>
                <a:gd name="connsiteX7" fmla="*/ 2728 w 10919"/>
                <a:gd name="connsiteY7" fmla="*/ 21600 h 21600"/>
                <a:gd name="connsiteX8" fmla="*/ 1719 w 10919"/>
                <a:gd name="connsiteY8" fmla="*/ 13460 h 21600"/>
                <a:gd name="connsiteX9" fmla="*/ 0 w 10919"/>
                <a:gd name="connsiteY9" fmla="*/ 161 h 21600"/>
                <a:gd name="connsiteX0" fmla="*/ 9191 w 9191"/>
                <a:gd name="connsiteY0" fmla="*/ 13137 h 21439"/>
                <a:gd name="connsiteX1" fmla="*/ 8182 w 9191"/>
                <a:gd name="connsiteY1" fmla="*/ 21358 h 21439"/>
                <a:gd name="connsiteX2" fmla="*/ 7174 w 9191"/>
                <a:gd name="connsiteY2" fmla="*/ 13137 h 21439"/>
                <a:gd name="connsiteX3" fmla="*/ 5455 w 9191"/>
                <a:gd name="connsiteY3" fmla="*/ 0 h 21439"/>
                <a:gd name="connsiteX4" fmla="*/ 3736 w 9191"/>
                <a:gd name="connsiteY4" fmla="*/ 13299 h 21439"/>
                <a:gd name="connsiteX5" fmla="*/ 2728 w 9191"/>
                <a:gd name="connsiteY5" fmla="*/ 21439 h 21439"/>
                <a:gd name="connsiteX6" fmla="*/ 1719 w 9191"/>
                <a:gd name="connsiteY6" fmla="*/ 13299 h 21439"/>
                <a:gd name="connsiteX7" fmla="*/ 0 w 9191"/>
                <a:gd name="connsiteY7" fmla="*/ 0 h 21439"/>
                <a:gd name="connsiteX0" fmla="*/ 8902 w 8902"/>
                <a:gd name="connsiteY0" fmla="*/ 9962 h 10000"/>
                <a:gd name="connsiteX1" fmla="*/ 7805 w 8902"/>
                <a:gd name="connsiteY1" fmla="*/ 6128 h 10000"/>
                <a:gd name="connsiteX2" fmla="*/ 5935 w 8902"/>
                <a:gd name="connsiteY2" fmla="*/ 0 h 10000"/>
                <a:gd name="connsiteX3" fmla="*/ 4065 w 8902"/>
                <a:gd name="connsiteY3" fmla="*/ 6203 h 10000"/>
                <a:gd name="connsiteX4" fmla="*/ 2968 w 8902"/>
                <a:gd name="connsiteY4" fmla="*/ 10000 h 10000"/>
                <a:gd name="connsiteX5" fmla="*/ 1870 w 8902"/>
                <a:gd name="connsiteY5" fmla="*/ 6203 h 10000"/>
                <a:gd name="connsiteX6" fmla="*/ 0 w 8902"/>
                <a:gd name="connsiteY6" fmla="*/ 0 h 10000"/>
                <a:gd name="connsiteX0" fmla="*/ 8768 w 8768"/>
                <a:gd name="connsiteY0" fmla="*/ 6128 h 10000"/>
                <a:gd name="connsiteX1" fmla="*/ 6667 w 8768"/>
                <a:gd name="connsiteY1" fmla="*/ 0 h 10000"/>
                <a:gd name="connsiteX2" fmla="*/ 4566 w 8768"/>
                <a:gd name="connsiteY2" fmla="*/ 6203 h 10000"/>
                <a:gd name="connsiteX3" fmla="*/ 3334 w 8768"/>
                <a:gd name="connsiteY3" fmla="*/ 10000 h 10000"/>
                <a:gd name="connsiteX4" fmla="*/ 2101 w 8768"/>
                <a:gd name="connsiteY4" fmla="*/ 6203 h 10000"/>
                <a:gd name="connsiteX5" fmla="*/ 0 w 8768"/>
                <a:gd name="connsiteY5" fmla="*/ 0 h 10000"/>
                <a:gd name="connsiteX0" fmla="*/ 7604 w 7604"/>
                <a:gd name="connsiteY0" fmla="*/ 0 h 10000"/>
                <a:gd name="connsiteX1" fmla="*/ 5208 w 7604"/>
                <a:gd name="connsiteY1" fmla="*/ 6203 h 10000"/>
                <a:gd name="connsiteX2" fmla="*/ 3802 w 7604"/>
                <a:gd name="connsiteY2" fmla="*/ 10000 h 10000"/>
                <a:gd name="connsiteX3" fmla="*/ 2396 w 7604"/>
                <a:gd name="connsiteY3" fmla="*/ 6203 h 10000"/>
                <a:gd name="connsiteX4" fmla="*/ 0 w 7604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04" h="10000" extrusionOk="0">
                  <a:moveTo>
                    <a:pt x="7604" y="0"/>
                  </a:moveTo>
                  <a:cubicBezTo>
                    <a:pt x="6382" y="0"/>
                    <a:pt x="5734" y="3449"/>
                    <a:pt x="5208" y="6203"/>
                  </a:cubicBezTo>
                  <a:cubicBezTo>
                    <a:pt x="4776" y="8461"/>
                    <a:pt x="4486" y="10000"/>
                    <a:pt x="3802" y="10000"/>
                  </a:cubicBezTo>
                  <a:cubicBezTo>
                    <a:pt x="3118" y="10000"/>
                    <a:pt x="2835" y="8520"/>
                    <a:pt x="2396" y="6203"/>
                  </a:cubicBezTo>
                  <a:cubicBezTo>
                    <a:pt x="1874" y="3446"/>
                    <a:pt x="1221" y="0"/>
                    <a:pt x="0" y="0"/>
                  </a:cubicBezTo>
                </a:path>
              </a:pathLst>
            </a:custGeom>
            <a:grpFill/>
            <a:ln w="25400" cap="flat">
              <a:solidFill>
                <a:schemeClr val="tx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35EE58-DF10-4E4F-A104-FC8D3FB2B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720989" y="1958485"/>
            <a:ext cx="55898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prstClr val="black"/>
              </a:solidFill>
              <a:latin typeface="Gill Sans Light" panose="020B0302020104020203" pitchFamily="34" charset="-79"/>
              <a:ea typeface="Gill Sans Light" charset="0"/>
              <a:cs typeface="Gill Sans Light" panose="020B0302020104020203" pitchFamily="34" charset="-79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solidFill>
                <a:prstClr val="black"/>
              </a:solidFill>
              <a:latin typeface="Gill Sans Light" panose="020B0302020104020203" pitchFamily="34" charset="-79"/>
              <a:ea typeface="Gill Sans Light" charset="0"/>
              <a:cs typeface="Gill Sans Light" panose="020B0302020104020203" pitchFamily="34" charset="-79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Create session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Send computation graph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For each iteration: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Send input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Check memory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Queue in scheduler</a:t>
            </a:r>
          </a:p>
        </p:txBody>
      </p:sp>
    </p:spTree>
    <p:extLst>
      <p:ext uri="{BB962C8B-B14F-4D97-AF65-F5344CB8AC3E}">
        <p14:creationId xmlns:p14="http://schemas.microsoft.com/office/powerpoint/2010/main" val="551007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3.7037E-6 L 0.00104 0.12106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1199 L 0.00143 0.25694 L -0.11107 0.25601 L -0.11107 0.25601 " pathEditMode="relative" ptsTypes="AAAA">
                                      <p:cBhvr>
                                        <p:cTn id="10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7" grpId="0" animBg="1"/>
      <p:bldP spid="78" grpId="0" animBg="1"/>
      <p:bldP spid="79" grpId="0" animBg="1"/>
      <p:bldP spid="82" grpId="0" animBg="1"/>
      <p:bldP spid="83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5" grpId="2" animBg="1"/>
      <p:bldP spid="35" grpId="3" animBg="1"/>
      <p:bldP spid="57" grpId="0" animBg="1"/>
      <p:bldP spid="5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Sharing Primitives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C2FCD-D47C-BE4B-8FEA-8787D675C675}"/>
              </a:ext>
            </a:extLst>
          </p:cNvPr>
          <p:cNvSpPr txBox="1"/>
          <p:nvPr/>
        </p:nvSpPr>
        <p:spPr>
          <a:xfrm>
            <a:off x="720989" y="1958485"/>
            <a:ext cx="11047668" cy="94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Efficient job switching</a:t>
            </a:r>
            <a:endParaRPr lang="en-US" sz="2400" dirty="0">
              <a:solidFill>
                <a:schemeClr val="bg1"/>
              </a:solidFill>
              <a:latin typeface="Gill Sans Light" charset="0"/>
              <a:cs typeface="Gill Sans Light" charset="0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Gill Sans Light" charset="0"/>
                <a:cs typeface="Gill Sans Light" charset="0"/>
              </a:rPr>
              <a:t>Memory sharing: GPU lane abstraction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3C45C9-7962-A84C-9067-5464521A7A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38FA35-0F08-8542-BBAC-E9483C2CB20A}"/>
              </a:ext>
            </a:extLst>
          </p:cNvPr>
          <p:cNvSpPr/>
          <p:nvPr/>
        </p:nvSpPr>
        <p:spPr>
          <a:xfrm>
            <a:off x="720989" y="2397526"/>
            <a:ext cx="5195077" cy="502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Memory sharing: GPU lane abstraction</a:t>
            </a:r>
          </a:p>
        </p:txBody>
      </p:sp>
    </p:spTree>
    <p:extLst>
      <p:ext uri="{BB962C8B-B14F-4D97-AF65-F5344CB8AC3E}">
        <p14:creationId xmlns:p14="http://schemas.microsoft.com/office/powerpoint/2010/main" val="213212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Sharing Primitives: Efficient Job Switching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graphicFrame>
        <p:nvGraphicFramePr>
          <p:cNvPr id="5" name="Shape 100">
            <a:extLst>
              <a:ext uri="{FF2B5EF4-FFF2-40B4-BE49-F238E27FC236}">
                <a16:creationId xmlns:a16="http://schemas.microsoft.com/office/drawing/2014/main" id="{52B4A977-4826-864F-9FC8-42E86F4AC1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8466318"/>
              </p:ext>
            </p:extLst>
          </p:nvPr>
        </p:nvGraphicFramePr>
        <p:xfrm>
          <a:off x="2533811" y="2277504"/>
          <a:ext cx="7124375" cy="164583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634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6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506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Existing Approaches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Time Scale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Stop and restart (checkpointing)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10~100s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6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Generate snapshot</a:t>
                      </a:r>
                      <a:r>
                        <a:rPr lang="en-US" sz="2400" b="0" i="0" baseline="3000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[1]</a:t>
                      </a:r>
                      <a:endParaRPr sz="2400" b="0" i="0" baseline="3000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~1s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3984A81-5EBC-0246-941F-66ED0F943403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[1]: W. Xiao et al. “Gandiva: Introspective Cluster Scheduling for Deep Learning”. In: OSDI. 2018.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8B145-7D03-9E48-9A0C-925279B4BAD2}"/>
              </a:ext>
            </a:extLst>
          </p:cNvPr>
          <p:cNvSpPr txBox="1"/>
          <p:nvPr/>
        </p:nvSpPr>
        <p:spPr>
          <a:xfrm>
            <a:off x="572164" y="4870314"/>
            <a:ext cx="11047668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Gill Sans Light" charset="0"/>
                <a:cs typeface="Gill Sans Light" charset="0"/>
              </a:rPr>
              <a:t>Bottleneck: data (memory) transfer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629E2-FF85-F74E-A14E-A3BCEE1F4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4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Understand DL Job Memory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2F995-683C-424E-BF0B-FF6755497EA1}"/>
              </a:ext>
            </a:extLst>
          </p:cNvPr>
          <p:cNvSpPr txBox="1"/>
          <p:nvPr/>
        </p:nvSpPr>
        <p:spPr>
          <a:xfrm>
            <a:off x="720989" y="1958485"/>
            <a:ext cx="6852628" cy="183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3 types of memory: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Model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Ephemeral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Framework-internal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1CBA61-E4C7-D240-B2B1-D0489E94F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0168" y="1972617"/>
            <a:ext cx="4934390" cy="3660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320F2C-4703-3843-94AF-10EB8A00B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989" y="4081757"/>
            <a:ext cx="4960433" cy="24230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78829-6724-864E-90A9-DADFFA2751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0.26393 -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0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4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3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2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Understand DL Job Memory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2F995-683C-424E-BF0B-FF6755497EA1}"/>
              </a:ext>
            </a:extLst>
          </p:cNvPr>
          <p:cNvSpPr txBox="1"/>
          <p:nvPr/>
        </p:nvSpPr>
        <p:spPr>
          <a:xfrm>
            <a:off x="720988" y="1958485"/>
            <a:ext cx="8133080" cy="360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3 types of memory: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Model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Ephemeral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Framework-internal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Data transfer time is non-negligible</a:t>
            </a:r>
          </a:p>
          <a:p>
            <a:pPr marL="8001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Can be over 2X of corresponding inference latency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Model memory &lt;&lt; GPU memory capacity</a:t>
            </a:r>
          </a:p>
          <a:p>
            <a:pPr marL="0" lvl="1">
              <a:lnSpc>
                <a:spcPct val="120000"/>
              </a:lnSpc>
            </a:pPr>
            <a:endParaRPr lang="en-US" sz="2400" dirty="0">
              <a:latin typeface="Gill Sans Light" charset="0"/>
              <a:cs typeface="Gill Sans Light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4825D1-C3EF-A54E-BB1B-C26DA4ED1546}"/>
              </a:ext>
            </a:extLst>
          </p:cNvPr>
          <p:cNvSpPr/>
          <p:nvPr/>
        </p:nvSpPr>
        <p:spPr>
          <a:xfrm>
            <a:off x="585932" y="5470570"/>
            <a:ext cx="11020137" cy="634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20000"/>
              </a:lnSpc>
            </a:pPr>
            <a:r>
              <a:rPr lang="en-US" sz="3200" i="1" dirty="0">
                <a:latin typeface="Gill Sans" panose="020B0502020104020203" pitchFamily="34" charset="-79"/>
                <a:cs typeface="Gill Sans" panose="020B0502020104020203" pitchFamily="34" charset="-79"/>
              </a:rPr>
              <a:t>Why not keep multiple jobs’ model in memory for fast switching?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8D1C5-1CBC-FB47-937F-78A280FC3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5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Sharing Primitives: Efficient Job Switching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0989" y="1958485"/>
            <a:ext cx="11047668" cy="2209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Job switching is done by determine which job’s </a:t>
            </a:r>
            <a:r>
              <a:rPr lang="en-US" sz="2800" dirty="0">
                <a:solidFill>
                  <a:srgbClr val="F96500"/>
                </a:solidFill>
                <a:latin typeface="Gill Sans"/>
                <a:cs typeface="Gill Sans"/>
              </a:rPr>
              <a:t>iteration</a:t>
            </a:r>
            <a:r>
              <a:rPr lang="en-US" sz="2800" dirty="0">
                <a:latin typeface="Gill Sans"/>
                <a:cs typeface="Gill Sans"/>
              </a:rPr>
              <a:t> to run next.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Minimal switching overhead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Flexible scheduling policies</a:t>
            </a:r>
            <a:endParaRPr lang="en-US" sz="2800" dirty="0">
              <a:solidFill>
                <a:prstClr val="black"/>
              </a:solidFill>
              <a:latin typeface="Gill Sans"/>
              <a:ea typeface="Gill Sans Light" charset="0"/>
              <a:cs typeface="Gill Sans"/>
            </a:endParaRPr>
          </a:p>
          <a:p>
            <a:pPr lvl="1"/>
            <a:endParaRPr lang="en-US" sz="2400" dirty="0">
              <a:solidFill>
                <a:prstClr val="black"/>
              </a:solidFill>
              <a:latin typeface="Gill Sans Light" charset="0"/>
              <a:ea typeface="Gill Sans Light" charset="0"/>
              <a:cs typeface="Gill Sans Light" charset="0"/>
            </a:endParaRPr>
          </a:p>
          <a:p>
            <a:r>
              <a:rPr lang="en-US" sz="2800" i="1" dirty="0">
                <a:solidFill>
                  <a:prstClr val="black"/>
                </a:solidFill>
                <a:latin typeface="Gill Sans" panose="020B0502020104020203" pitchFamily="34" charset="-79"/>
                <a:ea typeface="Gill Sans Light" charset="0"/>
                <a:cs typeface="Gill Sans" panose="020B0502020104020203" pitchFamily="34" charset="-79"/>
              </a:rPr>
              <a:t>A trade-off between maximum utilization and execution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7A9EC-8572-BF49-883F-A666099FB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手机屏幕的截图&#10;&#10;描述已自动生成">
            <a:extLst>
              <a:ext uri="{FF2B5EF4-FFF2-40B4-BE49-F238E27FC236}">
                <a16:creationId xmlns:a16="http://schemas.microsoft.com/office/drawing/2014/main" id="{C0236DE5-8863-49AD-A04F-ED64FCDC4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9287"/>
            <a:ext cx="4527897" cy="3915518"/>
          </a:xfrm>
          <a:prstGeom prst="rect">
            <a:avLst/>
          </a:prstGeom>
        </p:spPr>
      </p:pic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71D6AFE3-6DC2-4638-9DD7-3E3DFE4E3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103" y="2903103"/>
            <a:ext cx="4176258" cy="34820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Deep Learning Memory Usage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989" y="1958485"/>
            <a:ext cx="11047668" cy="94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Rapid growth in model size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State-of-the-art models quickly approach GPU memory capacity</a:t>
            </a:r>
            <a:endParaRPr lang="en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ED6BE25B-A2D8-4547-B8C8-04A3088193B9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Figures: J. Paras et al. “Checkmate: Breaking the Memory Wall with Optimal Tensor Rematerialization”. In: MLSys. 2020.</a:t>
            </a:r>
          </a:p>
        </p:txBody>
      </p:sp>
    </p:spTree>
    <p:extLst>
      <p:ext uri="{BB962C8B-B14F-4D97-AF65-F5344CB8AC3E}">
        <p14:creationId xmlns:p14="http://schemas.microsoft.com/office/powerpoint/2010/main" val="35869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44">
            <a:extLst>
              <a:ext uri="{FF2B5EF4-FFF2-40B4-BE49-F238E27FC236}">
                <a16:creationId xmlns:a16="http://schemas.microsoft.com/office/drawing/2014/main" id="{6AFD2584-2B0B-F548-974A-9348C1EA20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685800" algn="l" defTabSz="914400" rtl="0" eaLnBrk="1" latinLnBrk="0" hangingPunct="1">
              <a:spcBef>
                <a:spcPct val="0"/>
              </a:spcBef>
              <a:buNone/>
              <a:defRPr sz="5400" i="0" kern="1200" baseline="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52A53ECE-8C92-F446-9011-04FCE838F784}"/>
              </a:ext>
            </a:extLst>
          </p:cNvPr>
          <p:cNvSpPr/>
          <p:nvPr/>
        </p:nvSpPr>
        <p:spPr>
          <a:xfrm>
            <a:off x="2771053" y="3408155"/>
            <a:ext cx="5725622" cy="2761147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18A42B3-B27D-7A41-BB65-E4A3920D2B12}"/>
              </a:ext>
            </a:extLst>
          </p:cNvPr>
          <p:cNvSpPr/>
          <p:nvPr/>
        </p:nvSpPr>
        <p:spPr>
          <a:xfrm rot="10800000" flipH="1">
            <a:off x="3753330" y="4861994"/>
            <a:ext cx="432636" cy="1307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600" y="228"/>
                </a:moveTo>
                <a:lnTo>
                  <a:pt x="21582" y="0"/>
                </a:lnTo>
                <a:moveTo>
                  <a:pt x="21582" y="0"/>
                </a:moveTo>
                <a:cubicBezTo>
                  <a:pt x="19832" y="3070"/>
                  <a:pt x="18824" y="7652"/>
                  <a:pt x="18181" y="13274"/>
                </a:cubicBezTo>
                <a:cubicBezTo>
                  <a:pt x="17623" y="18153"/>
                  <a:pt x="17157" y="21479"/>
                  <a:pt x="16186" y="21479"/>
                </a:cubicBezTo>
                <a:cubicBezTo>
                  <a:pt x="15213" y="21479"/>
                  <a:pt x="14808" y="18230"/>
                  <a:pt x="14191" y="13274"/>
                </a:cubicBezTo>
                <a:cubicBezTo>
                  <a:pt x="13460" y="7390"/>
                  <a:pt x="12544" y="166"/>
                  <a:pt x="10791" y="161"/>
                </a:cubicBezTo>
                <a:cubicBezTo>
                  <a:pt x="8976" y="155"/>
                  <a:pt x="7872" y="7486"/>
                  <a:pt x="7390" y="13435"/>
                </a:cubicBezTo>
                <a:cubicBezTo>
                  <a:pt x="6989" y="18381"/>
                  <a:pt x="6516" y="21600"/>
                  <a:pt x="5395" y="21560"/>
                </a:cubicBezTo>
                <a:cubicBezTo>
                  <a:pt x="3763" y="21501"/>
                  <a:pt x="3331" y="17799"/>
                  <a:pt x="3401" y="13435"/>
                </a:cubicBezTo>
                <a:cubicBezTo>
                  <a:pt x="3469" y="9153"/>
                  <a:pt x="3074" y="2808"/>
                  <a:pt x="0" y="161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717D25CB-2419-5346-831F-A6E4CEC608DD}"/>
              </a:ext>
            </a:extLst>
          </p:cNvPr>
          <p:cNvSpPr/>
          <p:nvPr/>
        </p:nvSpPr>
        <p:spPr>
          <a:xfrm rot="10800000" flipH="1">
            <a:off x="7823176" y="4861991"/>
            <a:ext cx="333426" cy="1307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600" y="228"/>
                </a:moveTo>
                <a:lnTo>
                  <a:pt x="21582" y="0"/>
                </a:lnTo>
                <a:moveTo>
                  <a:pt x="21582" y="0"/>
                </a:moveTo>
                <a:cubicBezTo>
                  <a:pt x="19832" y="3070"/>
                  <a:pt x="18824" y="7652"/>
                  <a:pt x="18181" y="13274"/>
                </a:cubicBezTo>
                <a:cubicBezTo>
                  <a:pt x="17623" y="18153"/>
                  <a:pt x="17157" y="21479"/>
                  <a:pt x="16186" y="21479"/>
                </a:cubicBezTo>
                <a:cubicBezTo>
                  <a:pt x="15213" y="21479"/>
                  <a:pt x="14808" y="18230"/>
                  <a:pt x="14191" y="13274"/>
                </a:cubicBezTo>
                <a:cubicBezTo>
                  <a:pt x="13460" y="7390"/>
                  <a:pt x="12544" y="166"/>
                  <a:pt x="10791" y="161"/>
                </a:cubicBezTo>
                <a:cubicBezTo>
                  <a:pt x="8976" y="155"/>
                  <a:pt x="7872" y="7486"/>
                  <a:pt x="7390" y="13435"/>
                </a:cubicBezTo>
                <a:cubicBezTo>
                  <a:pt x="6989" y="18381"/>
                  <a:pt x="6516" y="21600"/>
                  <a:pt x="5395" y="21560"/>
                </a:cubicBezTo>
                <a:cubicBezTo>
                  <a:pt x="3763" y="21501"/>
                  <a:pt x="3331" y="17799"/>
                  <a:pt x="3401" y="13435"/>
                </a:cubicBezTo>
                <a:cubicBezTo>
                  <a:pt x="3469" y="9153"/>
                  <a:pt x="3074" y="2808"/>
                  <a:pt x="0" y="161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16E1D49E-B2AD-0F4A-B3B4-75877731C764}"/>
              </a:ext>
            </a:extLst>
          </p:cNvPr>
          <p:cNvSpPr/>
          <p:nvPr/>
        </p:nvSpPr>
        <p:spPr>
          <a:xfrm rot="10800000" flipH="1">
            <a:off x="5186069" y="4861993"/>
            <a:ext cx="333426" cy="1308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600" y="228"/>
                </a:moveTo>
                <a:lnTo>
                  <a:pt x="21582" y="0"/>
                </a:lnTo>
                <a:moveTo>
                  <a:pt x="21582" y="0"/>
                </a:moveTo>
                <a:cubicBezTo>
                  <a:pt x="19832" y="3070"/>
                  <a:pt x="18824" y="7652"/>
                  <a:pt x="18181" y="13274"/>
                </a:cubicBezTo>
                <a:cubicBezTo>
                  <a:pt x="17623" y="18153"/>
                  <a:pt x="17157" y="21479"/>
                  <a:pt x="16186" y="21479"/>
                </a:cubicBezTo>
                <a:cubicBezTo>
                  <a:pt x="15213" y="21479"/>
                  <a:pt x="14808" y="18230"/>
                  <a:pt x="14191" y="13274"/>
                </a:cubicBezTo>
                <a:cubicBezTo>
                  <a:pt x="13460" y="7390"/>
                  <a:pt x="12544" y="166"/>
                  <a:pt x="10791" y="161"/>
                </a:cubicBezTo>
                <a:cubicBezTo>
                  <a:pt x="8976" y="155"/>
                  <a:pt x="7872" y="7486"/>
                  <a:pt x="7390" y="13435"/>
                </a:cubicBezTo>
                <a:cubicBezTo>
                  <a:pt x="6989" y="18381"/>
                  <a:pt x="6516" y="21600"/>
                  <a:pt x="5395" y="21560"/>
                </a:cubicBezTo>
                <a:cubicBezTo>
                  <a:pt x="3763" y="21501"/>
                  <a:pt x="3331" y="17799"/>
                  <a:pt x="3401" y="13435"/>
                </a:cubicBezTo>
                <a:cubicBezTo>
                  <a:pt x="3469" y="9153"/>
                  <a:pt x="3074" y="2808"/>
                  <a:pt x="0" y="161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5E8416A-CFF2-5A48-ABB9-62C8922C4BB8}"/>
              </a:ext>
            </a:extLst>
          </p:cNvPr>
          <p:cNvSpPr/>
          <p:nvPr/>
        </p:nvSpPr>
        <p:spPr>
          <a:xfrm rot="10800000" flipH="1">
            <a:off x="6504623" y="4861992"/>
            <a:ext cx="333426" cy="1307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600" y="228"/>
                </a:moveTo>
                <a:lnTo>
                  <a:pt x="21582" y="0"/>
                </a:lnTo>
                <a:moveTo>
                  <a:pt x="21582" y="0"/>
                </a:moveTo>
                <a:cubicBezTo>
                  <a:pt x="19832" y="3070"/>
                  <a:pt x="18824" y="7652"/>
                  <a:pt x="18181" y="13274"/>
                </a:cubicBezTo>
                <a:cubicBezTo>
                  <a:pt x="17623" y="18153"/>
                  <a:pt x="17157" y="21479"/>
                  <a:pt x="16186" y="21479"/>
                </a:cubicBezTo>
                <a:cubicBezTo>
                  <a:pt x="15213" y="21479"/>
                  <a:pt x="14808" y="18230"/>
                  <a:pt x="14191" y="13274"/>
                </a:cubicBezTo>
                <a:cubicBezTo>
                  <a:pt x="13460" y="7390"/>
                  <a:pt x="12544" y="166"/>
                  <a:pt x="10791" y="161"/>
                </a:cubicBezTo>
                <a:cubicBezTo>
                  <a:pt x="8976" y="155"/>
                  <a:pt x="7872" y="7486"/>
                  <a:pt x="7390" y="13435"/>
                </a:cubicBezTo>
                <a:cubicBezTo>
                  <a:pt x="6989" y="18381"/>
                  <a:pt x="6516" y="21600"/>
                  <a:pt x="5395" y="21560"/>
                </a:cubicBezTo>
                <a:cubicBezTo>
                  <a:pt x="3763" y="21501"/>
                  <a:pt x="3331" y="17799"/>
                  <a:pt x="3401" y="13435"/>
                </a:cubicBezTo>
                <a:cubicBezTo>
                  <a:pt x="3469" y="9153"/>
                  <a:pt x="3074" y="2808"/>
                  <a:pt x="0" y="161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57728FD4-91E1-7F43-889C-83831526400E}"/>
              </a:ext>
            </a:extLst>
          </p:cNvPr>
          <p:cNvSpPr/>
          <p:nvPr/>
        </p:nvSpPr>
        <p:spPr>
          <a:xfrm>
            <a:off x="2768203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38157DAA-945D-2E46-9ABD-D5EF24764272}"/>
              </a:ext>
            </a:extLst>
          </p:cNvPr>
          <p:cNvSpPr/>
          <p:nvPr/>
        </p:nvSpPr>
        <p:spPr>
          <a:xfrm>
            <a:off x="4193454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56A78F4A-9F8F-F04E-9DAF-980A36BA2785}"/>
              </a:ext>
            </a:extLst>
          </p:cNvPr>
          <p:cNvSpPr/>
          <p:nvPr/>
        </p:nvSpPr>
        <p:spPr>
          <a:xfrm>
            <a:off x="5519495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A626A09A-F86E-BE4B-8909-BEAD9AD02ECE}"/>
              </a:ext>
            </a:extLst>
          </p:cNvPr>
          <p:cNvSpPr/>
          <p:nvPr/>
        </p:nvSpPr>
        <p:spPr>
          <a:xfrm>
            <a:off x="6838049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D589C7C-FED4-914F-AB54-4899A9DCA44F}"/>
              </a:ext>
            </a:extLst>
          </p:cNvPr>
          <p:cNvSpPr/>
          <p:nvPr/>
        </p:nvSpPr>
        <p:spPr>
          <a:xfrm>
            <a:off x="8170825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7577A9-1894-BC40-ABD4-E1E06BB7A102}"/>
              </a:ext>
            </a:extLst>
          </p:cNvPr>
          <p:cNvSpPr/>
          <p:nvPr/>
        </p:nvSpPr>
        <p:spPr>
          <a:xfrm>
            <a:off x="8503572" y="3116424"/>
            <a:ext cx="1819174" cy="316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Sharing Primitives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C2FCD-D47C-BE4B-8FEA-8787D675C675}"/>
              </a:ext>
            </a:extLst>
          </p:cNvPr>
          <p:cNvSpPr txBox="1"/>
          <p:nvPr/>
        </p:nvSpPr>
        <p:spPr>
          <a:xfrm>
            <a:off x="720989" y="1958485"/>
            <a:ext cx="11047668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Efficient job switching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826F75-267E-6042-9E1D-E2FEC64B2CF5}"/>
              </a:ext>
            </a:extLst>
          </p:cNvPr>
          <p:cNvGrpSpPr/>
          <p:nvPr/>
        </p:nvGrpSpPr>
        <p:grpSpPr>
          <a:xfrm>
            <a:off x="4045151" y="6341579"/>
            <a:ext cx="3177427" cy="338554"/>
            <a:chOff x="4045151" y="6341579"/>
            <a:chExt cx="3177427" cy="33855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66D2CE1-8538-9E4A-97F5-B19575DE90F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151" y="6360336"/>
              <a:ext cx="31774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77375B-4E1C-E54D-9BAE-503A6C797725}"/>
                </a:ext>
              </a:extLst>
            </p:cNvPr>
            <p:cNvSpPr txBox="1"/>
            <p:nvPr/>
          </p:nvSpPr>
          <p:spPr>
            <a:xfrm>
              <a:off x="5427878" y="6341579"/>
              <a:ext cx="41197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sz="1600" dirty="0">
                  <a:latin typeface="Gill Sans Light" charset="0"/>
                  <a:ea typeface="Gill Sans Light" charset="0"/>
                  <a:cs typeface="Gill Sans Light" charset="0"/>
                </a:rPr>
                <a:t>Time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5344736-39C3-EE45-A171-AAB95137E549}"/>
              </a:ext>
            </a:extLst>
          </p:cNvPr>
          <p:cNvSpPr txBox="1"/>
          <p:nvPr/>
        </p:nvSpPr>
        <p:spPr>
          <a:xfrm rot="16200000">
            <a:off x="2155445" y="4590576"/>
            <a:ext cx="695576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Memory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74381E-CED3-1546-B9A8-39165F7CF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9" name="Job2">
            <a:extLst>
              <a:ext uri="{FF2B5EF4-FFF2-40B4-BE49-F238E27FC236}">
                <a16:creationId xmlns:a16="http://schemas.microsoft.com/office/drawing/2014/main" id="{821348E7-F2F2-C848-B982-8D2E57E078AE}"/>
              </a:ext>
            </a:extLst>
          </p:cNvPr>
          <p:cNvGrpSpPr/>
          <p:nvPr/>
        </p:nvGrpSpPr>
        <p:grpSpPr>
          <a:xfrm>
            <a:off x="1238286" y="4799057"/>
            <a:ext cx="934740" cy="338554"/>
            <a:chOff x="1238286" y="4579152"/>
            <a:chExt cx="934740" cy="338554"/>
          </a:xfrm>
        </p:grpSpPr>
        <p:sp>
          <p:nvSpPr>
            <p:cNvPr id="61" name="!!Job2-Text">
              <a:extLst>
                <a:ext uri="{FF2B5EF4-FFF2-40B4-BE49-F238E27FC236}">
                  <a16:creationId xmlns:a16="http://schemas.microsoft.com/office/drawing/2014/main" id="{5BC4E64F-2C41-4D49-874B-0EC76A04BD45}"/>
                </a:ext>
              </a:extLst>
            </p:cNvPr>
            <p:cNvSpPr txBox="1"/>
            <p:nvPr/>
          </p:nvSpPr>
          <p:spPr>
            <a:xfrm>
              <a:off x="1238286" y="4579152"/>
              <a:ext cx="60305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Job 2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C71D746-8BFE-C742-8C49-356FCDAC6ACB}"/>
                </a:ext>
              </a:extLst>
            </p:cNvPr>
            <p:cNvGrpSpPr/>
            <p:nvPr/>
          </p:nvGrpSpPr>
          <p:grpSpPr>
            <a:xfrm>
              <a:off x="1859450" y="4661561"/>
              <a:ext cx="313576" cy="173736"/>
              <a:chOff x="9843245" y="6066809"/>
              <a:chExt cx="313576" cy="173736"/>
            </a:xfrm>
          </p:grpSpPr>
          <p:sp>
            <p:nvSpPr>
              <p:cNvPr id="63" name="!!Job2-Shape3">
                <a:extLst>
                  <a:ext uri="{FF2B5EF4-FFF2-40B4-BE49-F238E27FC236}">
                    <a16:creationId xmlns:a16="http://schemas.microsoft.com/office/drawing/2014/main" id="{8CC36FFE-1D96-8941-A879-3FFBAEF9BF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245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!!Job2-Shape2">
                <a:extLst>
                  <a:ext uri="{FF2B5EF4-FFF2-40B4-BE49-F238E27FC236}">
                    <a16:creationId xmlns:a16="http://schemas.microsoft.com/office/drawing/2014/main" id="{CFE26A1C-0742-6545-8B3B-EA028C4205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47523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5" name="!!Job2-Shape1">
                <a:extLst>
                  <a:ext uri="{FF2B5EF4-FFF2-40B4-BE49-F238E27FC236}">
                    <a16:creationId xmlns:a16="http://schemas.microsoft.com/office/drawing/2014/main" id="{BC05A86D-B342-F243-AC3B-24890F123C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1904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1" name="Job1">
            <a:extLst>
              <a:ext uri="{FF2B5EF4-FFF2-40B4-BE49-F238E27FC236}">
                <a16:creationId xmlns:a16="http://schemas.microsoft.com/office/drawing/2014/main" id="{F79C4CC9-20FD-CB4C-BE80-19299357FE62}"/>
              </a:ext>
            </a:extLst>
          </p:cNvPr>
          <p:cNvGrpSpPr/>
          <p:nvPr/>
        </p:nvGrpSpPr>
        <p:grpSpPr>
          <a:xfrm>
            <a:off x="1238286" y="4439845"/>
            <a:ext cx="934740" cy="338554"/>
            <a:chOff x="1238286" y="4219940"/>
            <a:chExt cx="934740" cy="338554"/>
          </a:xfrm>
        </p:grpSpPr>
        <p:sp>
          <p:nvSpPr>
            <p:cNvPr id="67" name="!!Job1-Text">
              <a:extLst>
                <a:ext uri="{FF2B5EF4-FFF2-40B4-BE49-F238E27FC236}">
                  <a16:creationId xmlns:a16="http://schemas.microsoft.com/office/drawing/2014/main" id="{274AF242-B8DA-9E4B-96E3-C40355E8E915}"/>
                </a:ext>
              </a:extLst>
            </p:cNvPr>
            <p:cNvSpPr txBox="1"/>
            <p:nvPr/>
          </p:nvSpPr>
          <p:spPr>
            <a:xfrm>
              <a:off x="1238286" y="4219940"/>
              <a:ext cx="60305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Job 1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8884CC2-E93B-AC41-9ADD-88847C603A2C}"/>
                </a:ext>
              </a:extLst>
            </p:cNvPr>
            <p:cNvGrpSpPr/>
            <p:nvPr/>
          </p:nvGrpSpPr>
          <p:grpSpPr>
            <a:xfrm>
              <a:off x="1859450" y="4302349"/>
              <a:ext cx="313576" cy="173736"/>
              <a:chOff x="9843245" y="6066809"/>
              <a:chExt cx="313576" cy="173736"/>
            </a:xfrm>
          </p:grpSpPr>
          <p:sp>
            <p:nvSpPr>
              <p:cNvPr id="69" name="!!Job1-Shape3">
                <a:extLst>
                  <a:ext uri="{FF2B5EF4-FFF2-40B4-BE49-F238E27FC236}">
                    <a16:creationId xmlns:a16="http://schemas.microsoft.com/office/drawing/2014/main" id="{B476DA3D-1CC5-7D4C-A84F-41C6FB209D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245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0" name="!!Job1-Shape2">
                <a:extLst>
                  <a:ext uri="{FF2B5EF4-FFF2-40B4-BE49-F238E27FC236}">
                    <a16:creationId xmlns:a16="http://schemas.microsoft.com/office/drawing/2014/main" id="{F0AAB3AE-37E9-A940-ABFF-D529D1D13F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47523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1" name="!!Job1-Shape1">
                <a:extLst>
                  <a:ext uri="{FF2B5EF4-FFF2-40B4-BE49-F238E27FC236}">
                    <a16:creationId xmlns:a16="http://schemas.microsoft.com/office/drawing/2014/main" id="{CADD2AF5-60E9-D849-8530-947267B5DD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1904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51" name="Line">
            <a:extLst>
              <a:ext uri="{FF2B5EF4-FFF2-40B4-BE49-F238E27FC236}">
                <a16:creationId xmlns:a16="http://schemas.microsoft.com/office/drawing/2014/main" id="{25411A58-5E22-D042-A9F7-8B47346662B9}"/>
              </a:ext>
            </a:extLst>
          </p:cNvPr>
          <p:cNvSpPr/>
          <p:nvPr/>
        </p:nvSpPr>
        <p:spPr>
          <a:xfrm>
            <a:off x="2771053" y="3408155"/>
            <a:ext cx="5725622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10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7.40741E-7 L 6.25E-7 0.1463 " pathEditMode="relative" rAng="0" ptsTypes="AA">
                                      <p:cBhvr>
                                        <p:cTn id="62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8" grpId="0"/>
      <p:bldP spid="51" grpId="0" animBg="1"/>
      <p:bldP spid="5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44">
            <a:extLst>
              <a:ext uri="{FF2B5EF4-FFF2-40B4-BE49-F238E27FC236}">
                <a16:creationId xmlns:a16="http://schemas.microsoft.com/office/drawing/2014/main" id="{6AFD2584-2B0B-F548-974A-9348C1EA20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685800" algn="l" defTabSz="914400" rtl="0" eaLnBrk="1" latinLnBrk="0" hangingPunct="1">
              <a:spcBef>
                <a:spcPct val="0"/>
              </a:spcBef>
              <a:buNone/>
              <a:defRPr sz="5400" i="0" kern="1200" baseline="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52A53ECE-8C92-F446-9011-04FCE838F784}"/>
              </a:ext>
            </a:extLst>
          </p:cNvPr>
          <p:cNvSpPr/>
          <p:nvPr/>
        </p:nvSpPr>
        <p:spPr>
          <a:xfrm>
            <a:off x="2771053" y="3408155"/>
            <a:ext cx="5725622" cy="2761147"/>
          </a:xfrm>
          <a:prstGeom prst="rect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18A42B3-B27D-7A41-BB65-E4A3920D2B12}"/>
              </a:ext>
            </a:extLst>
          </p:cNvPr>
          <p:cNvSpPr/>
          <p:nvPr/>
        </p:nvSpPr>
        <p:spPr>
          <a:xfrm rot="10800000" flipH="1">
            <a:off x="3753330" y="4861994"/>
            <a:ext cx="432636" cy="1307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600" y="228"/>
                </a:moveTo>
                <a:lnTo>
                  <a:pt x="21582" y="0"/>
                </a:lnTo>
                <a:moveTo>
                  <a:pt x="21582" y="0"/>
                </a:moveTo>
                <a:cubicBezTo>
                  <a:pt x="19832" y="3070"/>
                  <a:pt x="18824" y="7652"/>
                  <a:pt x="18181" y="13274"/>
                </a:cubicBezTo>
                <a:cubicBezTo>
                  <a:pt x="17623" y="18153"/>
                  <a:pt x="17157" y="21479"/>
                  <a:pt x="16186" y="21479"/>
                </a:cubicBezTo>
                <a:cubicBezTo>
                  <a:pt x="15213" y="21479"/>
                  <a:pt x="14808" y="18230"/>
                  <a:pt x="14191" y="13274"/>
                </a:cubicBezTo>
                <a:cubicBezTo>
                  <a:pt x="13460" y="7390"/>
                  <a:pt x="12544" y="166"/>
                  <a:pt x="10791" y="161"/>
                </a:cubicBezTo>
                <a:cubicBezTo>
                  <a:pt x="8976" y="155"/>
                  <a:pt x="7872" y="7486"/>
                  <a:pt x="7390" y="13435"/>
                </a:cubicBezTo>
                <a:cubicBezTo>
                  <a:pt x="6989" y="18381"/>
                  <a:pt x="6516" y="21600"/>
                  <a:pt x="5395" y="21560"/>
                </a:cubicBezTo>
                <a:cubicBezTo>
                  <a:pt x="3763" y="21501"/>
                  <a:pt x="3331" y="17799"/>
                  <a:pt x="3401" y="13435"/>
                </a:cubicBezTo>
                <a:cubicBezTo>
                  <a:pt x="3469" y="9153"/>
                  <a:pt x="3074" y="2808"/>
                  <a:pt x="0" y="161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717D25CB-2419-5346-831F-A6E4CEC608DD}"/>
              </a:ext>
            </a:extLst>
          </p:cNvPr>
          <p:cNvSpPr/>
          <p:nvPr/>
        </p:nvSpPr>
        <p:spPr>
          <a:xfrm rot="10800000" flipH="1">
            <a:off x="7823176" y="4861991"/>
            <a:ext cx="333426" cy="13073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600" y="228"/>
                </a:moveTo>
                <a:lnTo>
                  <a:pt x="21582" y="0"/>
                </a:lnTo>
                <a:moveTo>
                  <a:pt x="21582" y="0"/>
                </a:moveTo>
                <a:cubicBezTo>
                  <a:pt x="19832" y="3070"/>
                  <a:pt x="18824" y="7652"/>
                  <a:pt x="18181" y="13274"/>
                </a:cubicBezTo>
                <a:cubicBezTo>
                  <a:pt x="17623" y="18153"/>
                  <a:pt x="17157" y="21479"/>
                  <a:pt x="16186" y="21479"/>
                </a:cubicBezTo>
                <a:cubicBezTo>
                  <a:pt x="15213" y="21479"/>
                  <a:pt x="14808" y="18230"/>
                  <a:pt x="14191" y="13274"/>
                </a:cubicBezTo>
                <a:cubicBezTo>
                  <a:pt x="13460" y="7390"/>
                  <a:pt x="12544" y="166"/>
                  <a:pt x="10791" y="161"/>
                </a:cubicBezTo>
                <a:cubicBezTo>
                  <a:pt x="8976" y="155"/>
                  <a:pt x="7872" y="7486"/>
                  <a:pt x="7390" y="13435"/>
                </a:cubicBezTo>
                <a:cubicBezTo>
                  <a:pt x="6989" y="18381"/>
                  <a:pt x="6516" y="21600"/>
                  <a:pt x="5395" y="21560"/>
                </a:cubicBezTo>
                <a:cubicBezTo>
                  <a:pt x="3763" y="21501"/>
                  <a:pt x="3331" y="17799"/>
                  <a:pt x="3401" y="13435"/>
                </a:cubicBezTo>
                <a:cubicBezTo>
                  <a:pt x="3469" y="9153"/>
                  <a:pt x="3074" y="2808"/>
                  <a:pt x="0" y="161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16E1D49E-B2AD-0F4A-B3B4-75877731C764}"/>
              </a:ext>
            </a:extLst>
          </p:cNvPr>
          <p:cNvSpPr/>
          <p:nvPr/>
        </p:nvSpPr>
        <p:spPr>
          <a:xfrm rot="10800000" flipH="1">
            <a:off x="5186069" y="4861993"/>
            <a:ext cx="333426" cy="1308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600" y="228"/>
                </a:moveTo>
                <a:lnTo>
                  <a:pt x="21582" y="0"/>
                </a:lnTo>
                <a:moveTo>
                  <a:pt x="21582" y="0"/>
                </a:moveTo>
                <a:cubicBezTo>
                  <a:pt x="19832" y="3070"/>
                  <a:pt x="18824" y="7652"/>
                  <a:pt x="18181" y="13274"/>
                </a:cubicBezTo>
                <a:cubicBezTo>
                  <a:pt x="17623" y="18153"/>
                  <a:pt x="17157" y="21479"/>
                  <a:pt x="16186" y="21479"/>
                </a:cubicBezTo>
                <a:cubicBezTo>
                  <a:pt x="15213" y="21479"/>
                  <a:pt x="14808" y="18230"/>
                  <a:pt x="14191" y="13274"/>
                </a:cubicBezTo>
                <a:cubicBezTo>
                  <a:pt x="13460" y="7390"/>
                  <a:pt x="12544" y="166"/>
                  <a:pt x="10791" y="161"/>
                </a:cubicBezTo>
                <a:cubicBezTo>
                  <a:pt x="8976" y="155"/>
                  <a:pt x="7872" y="7486"/>
                  <a:pt x="7390" y="13435"/>
                </a:cubicBezTo>
                <a:cubicBezTo>
                  <a:pt x="6989" y="18381"/>
                  <a:pt x="6516" y="21600"/>
                  <a:pt x="5395" y="21560"/>
                </a:cubicBezTo>
                <a:cubicBezTo>
                  <a:pt x="3763" y="21501"/>
                  <a:pt x="3331" y="17799"/>
                  <a:pt x="3401" y="13435"/>
                </a:cubicBezTo>
                <a:cubicBezTo>
                  <a:pt x="3469" y="9153"/>
                  <a:pt x="3074" y="2808"/>
                  <a:pt x="0" y="161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F5E8416A-CFF2-5A48-ABB9-62C8922C4BB8}"/>
              </a:ext>
            </a:extLst>
          </p:cNvPr>
          <p:cNvSpPr/>
          <p:nvPr/>
        </p:nvSpPr>
        <p:spPr>
          <a:xfrm rot="10800000" flipH="1">
            <a:off x="6504623" y="4861992"/>
            <a:ext cx="333426" cy="1307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0" extrusionOk="0">
                <a:moveTo>
                  <a:pt x="21600" y="228"/>
                </a:moveTo>
                <a:lnTo>
                  <a:pt x="21582" y="0"/>
                </a:lnTo>
                <a:moveTo>
                  <a:pt x="21582" y="0"/>
                </a:moveTo>
                <a:cubicBezTo>
                  <a:pt x="19832" y="3070"/>
                  <a:pt x="18824" y="7652"/>
                  <a:pt x="18181" y="13274"/>
                </a:cubicBezTo>
                <a:cubicBezTo>
                  <a:pt x="17623" y="18153"/>
                  <a:pt x="17157" y="21479"/>
                  <a:pt x="16186" y="21479"/>
                </a:cubicBezTo>
                <a:cubicBezTo>
                  <a:pt x="15213" y="21479"/>
                  <a:pt x="14808" y="18230"/>
                  <a:pt x="14191" y="13274"/>
                </a:cubicBezTo>
                <a:cubicBezTo>
                  <a:pt x="13460" y="7390"/>
                  <a:pt x="12544" y="166"/>
                  <a:pt x="10791" y="161"/>
                </a:cubicBezTo>
                <a:cubicBezTo>
                  <a:pt x="8976" y="155"/>
                  <a:pt x="7872" y="7486"/>
                  <a:pt x="7390" y="13435"/>
                </a:cubicBezTo>
                <a:cubicBezTo>
                  <a:pt x="6989" y="18381"/>
                  <a:pt x="6516" y="21600"/>
                  <a:pt x="5395" y="21560"/>
                </a:cubicBezTo>
                <a:cubicBezTo>
                  <a:pt x="3763" y="21501"/>
                  <a:pt x="3331" y="17799"/>
                  <a:pt x="3401" y="13435"/>
                </a:cubicBezTo>
                <a:cubicBezTo>
                  <a:pt x="3469" y="9153"/>
                  <a:pt x="3074" y="2808"/>
                  <a:pt x="0" y="161"/>
                </a:cubicBezTo>
              </a:path>
            </a:pathLst>
          </a:custGeom>
          <a:noFill/>
          <a:ln w="25400" cap="flat">
            <a:solidFill>
              <a:schemeClr val="tx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57728FD4-91E1-7F43-889C-83831526400E}"/>
              </a:ext>
            </a:extLst>
          </p:cNvPr>
          <p:cNvSpPr/>
          <p:nvPr/>
        </p:nvSpPr>
        <p:spPr>
          <a:xfrm>
            <a:off x="2768203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38157DAA-945D-2E46-9ABD-D5EF24764272}"/>
              </a:ext>
            </a:extLst>
          </p:cNvPr>
          <p:cNvSpPr/>
          <p:nvPr/>
        </p:nvSpPr>
        <p:spPr>
          <a:xfrm>
            <a:off x="4193454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56A78F4A-9F8F-F04E-9DAF-980A36BA2785}"/>
              </a:ext>
            </a:extLst>
          </p:cNvPr>
          <p:cNvSpPr/>
          <p:nvPr/>
        </p:nvSpPr>
        <p:spPr>
          <a:xfrm>
            <a:off x="5519495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A626A09A-F86E-BE4B-8909-BEAD9AD02ECE}"/>
              </a:ext>
            </a:extLst>
          </p:cNvPr>
          <p:cNvSpPr/>
          <p:nvPr/>
        </p:nvSpPr>
        <p:spPr>
          <a:xfrm>
            <a:off x="6838049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2D589C7C-FED4-914F-AB54-4899A9DCA44F}"/>
              </a:ext>
            </a:extLst>
          </p:cNvPr>
          <p:cNvSpPr/>
          <p:nvPr/>
        </p:nvSpPr>
        <p:spPr>
          <a:xfrm>
            <a:off x="8170825" y="4539549"/>
            <a:ext cx="985127" cy="1631297"/>
          </a:xfrm>
          <a:custGeom>
            <a:avLst/>
            <a:gdLst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9872 w 21600"/>
              <a:gd name="connsiteY2" fmla="*/ 13298 h 21600"/>
              <a:gd name="connsiteX3" fmla="*/ 18863 w 21600"/>
              <a:gd name="connsiteY3" fmla="*/ 21519 h 21600"/>
              <a:gd name="connsiteX4" fmla="*/ 17855 w 21600"/>
              <a:gd name="connsiteY4" fmla="*/ 13298 h 21600"/>
              <a:gd name="connsiteX5" fmla="*/ 16136 w 21600"/>
              <a:gd name="connsiteY5" fmla="*/ 161 h 21600"/>
              <a:gd name="connsiteX6" fmla="*/ 14417 w 21600"/>
              <a:gd name="connsiteY6" fmla="*/ 13460 h 21600"/>
              <a:gd name="connsiteX7" fmla="*/ 13409 w 21600"/>
              <a:gd name="connsiteY7" fmla="*/ 21600 h 21600"/>
              <a:gd name="connsiteX8" fmla="*/ 12400 w 21600"/>
              <a:gd name="connsiteY8" fmla="*/ 13460 h 21600"/>
              <a:gd name="connsiteX9" fmla="*/ 10681 w 21600"/>
              <a:gd name="connsiteY9" fmla="*/ 161 h 21600"/>
              <a:gd name="connsiteX10" fmla="*/ 8966 w 21600"/>
              <a:gd name="connsiteY10" fmla="*/ 13460 h 21600"/>
              <a:gd name="connsiteX11" fmla="*/ 7954 w 21600"/>
              <a:gd name="connsiteY11" fmla="*/ 21600 h 21600"/>
              <a:gd name="connsiteX12" fmla="*/ 6946 w 21600"/>
              <a:gd name="connsiteY12" fmla="*/ 13460 h 21600"/>
              <a:gd name="connsiteX13" fmla="*/ 5230 w 21600"/>
              <a:gd name="connsiteY13" fmla="*/ 161 h 21600"/>
              <a:gd name="connsiteX14" fmla="*/ 3511 w 21600"/>
              <a:gd name="connsiteY14" fmla="*/ 13460 h 21600"/>
              <a:gd name="connsiteX15" fmla="*/ 2503 w 21600"/>
              <a:gd name="connsiteY15" fmla="*/ 21600 h 21600"/>
              <a:gd name="connsiteX16" fmla="*/ 1494 w 21600"/>
              <a:gd name="connsiteY16" fmla="*/ 13460 h 21600"/>
              <a:gd name="connsiteX17" fmla="*/ 0 w 21600"/>
              <a:gd name="connsiteY17" fmla="*/ 403 h 21600"/>
              <a:gd name="connsiteX0" fmla="*/ 21600 w 21600"/>
              <a:gd name="connsiteY0" fmla="*/ 229 h 21600"/>
              <a:gd name="connsiteX1" fmla="*/ 21591 w 21600"/>
              <a:gd name="connsiteY1" fmla="*/ 0 h 21600"/>
              <a:gd name="connsiteX2" fmla="*/ 18863 w 21600"/>
              <a:gd name="connsiteY2" fmla="*/ 21519 h 21600"/>
              <a:gd name="connsiteX3" fmla="*/ 17855 w 21600"/>
              <a:gd name="connsiteY3" fmla="*/ 13298 h 21600"/>
              <a:gd name="connsiteX4" fmla="*/ 16136 w 21600"/>
              <a:gd name="connsiteY4" fmla="*/ 161 h 21600"/>
              <a:gd name="connsiteX5" fmla="*/ 14417 w 21600"/>
              <a:gd name="connsiteY5" fmla="*/ 13460 h 21600"/>
              <a:gd name="connsiteX6" fmla="*/ 13409 w 21600"/>
              <a:gd name="connsiteY6" fmla="*/ 21600 h 21600"/>
              <a:gd name="connsiteX7" fmla="*/ 12400 w 21600"/>
              <a:gd name="connsiteY7" fmla="*/ 13460 h 21600"/>
              <a:gd name="connsiteX8" fmla="*/ 10681 w 21600"/>
              <a:gd name="connsiteY8" fmla="*/ 161 h 21600"/>
              <a:gd name="connsiteX9" fmla="*/ 8966 w 21600"/>
              <a:gd name="connsiteY9" fmla="*/ 13460 h 21600"/>
              <a:gd name="connsiteX10" fmla="*/ 7954 w 21600"/>
              <a:gd name="connsiteY10" fmla="*/ 21600 h 21600"/>
              <a:gd name="connsiteX11" fmla="*/ 6946 w 21600"/>
              <a:gd name="connsiteY11" fmla="*/ 13460 h 21600"/>
              <a:gd name="connsiteX12" fmla="*/ 5230 w 21600"/>
              <a:gd name="connsiteY12" fmla="*/ 161 h 21600"/>
              <a:gd name="connsiteX13" fmla="*/ 3511 w 21600"/>
              <a:gd name="connsiteY13" fmla="*/ 13460 h 21600"/>
              <a:gd name="connsiteX14" fmla="*/ 2503 w 21600"/>
              <a:gd name="connsiteY14" fmla="*/ 21600 h 21600"/>
              <a:gd name="connsiteX15" fmla="*/ 1494 w 21600"/>
              <a:gd name="connsiteY15" fmla="*/ 13460 h 21600"/>
              <a:gd name="connsiteX16" fmla="*/ 0 w 21600"/>
              <a:gd name="connsiteY16" fmla="*/ 403 h 21600"/>
              <a:gd name="connsiteX0" fmla="*/ 18863 w 18863"/>
              <a:gd name="connsiteY0" fmla="*/ 21358 h 21439"/>
              <a:gd name="connsiteX1" fmla="*/ 17855 w 18863"/>
              <a:gd name="connsiteY1" fmla="*/ 13137 h 21439"/>
              <a:gd name="connsiteX2" fmla="*/ 16136 w 18863"/>
              <a:gd name="connsiteY2" fmla="*/ 0 h 21439"/>
              <a:gd name="connsiteX3" fmla="*/ 14417 w 18863"/>
              <a:gd name="connsiteY3" fmla="*/ 13299 h 21439"/>
              <a:gd name="connsiteX4" fmla="*/ 13409 w 18863"/>
              <a:gd name="connsiteY4" fmla="*/ 21439 h 21439"/>
              <a:gd name="connsiteX5" fmla="*/ 12400 w 18863"/>
              <a:gd name="connsiteY5" fmla="*/ 13299 h 21439"/>
              <a:gd name="connsiteX6" fmla="*/ 10681 w 18863"/>
              <a:gd name="connsiteY6" fmla="*/ 0 h 21439"/>
              <a:gd name="connsiteX7" fmla="*/ 8966 w 18863"/>
              <a:gd name="connsiteY7" fmla="*/ 13299 h 21439"/>
              <a:gd name="connsiteX8" fmla="*/ 7954 w 18863"/>
              <a:gd name="connsiteY8" fmla="*/ 21439 h 21439"/>
              <a:gd name="connsiteX9" fmla="*/ 6946 w 18863"/>
              <a:gd name="connsiteY9" fmla="*/ 13299 h 21439"/>
              <a:gd name="connsiteX10" fmla="*/ 5230 w 18863"/>
              <a:gd name="connsiteY10" fmla="*/ 0 h 21439"/>
              <a:gd name="connsiteX11" fmla="*/ 3511 w 18863"/>
              <a:gd name="connsiteY11" fmla="*/ 13299 h 21439"/>
              <a:gd name="connsiteX12" fmla="*/ 2503 w 18863"/>
              <a:gd name="connsiteY12" fmla="*/ 21439 h 21439"/>
              <a:gd name="connsiteX13" fmla="*/ 1494 w 18863"/>
              <a:gd name="connsiteY13" fmla="*/ 13299 h 21439"/>
              <a:gd name="connsiteX14" fmla="*/ 0 w 18863"/>
              <a:gd name="connsiteY14" fmla="*/ 242 h 21439"/>
              <a:gd name="connsiteX0" fmla="*/ 17855 w 17855"/>
              <a:gd name="connsiteY0" fmla="*/ 13137 h 21439"/>
              <a:gd name="connsiteX1" fmla="*/ 16136 w 17855"/>
              <a:gd name="connsiteY1" fmla="*/ 0 h 21439"/>
              <a:gd name="connsiteX2" fmla="*/ 14417 w 17855"/>
              <a:gd name="connsiteY2" fmla="*/ 13299 h 21439"/>
              <a:gd name="connsiteX3" fmla="*/ 13409 w 17855"/>
              <a:gd name="connsiteY3" fmla="*/ 21439 h 21439"/>
              <a:gd name="connsiteX4" fmla="*/ 12400 w 17855"/>
              <a:gd name="connsiteY4" fmla="*/ 13299 h 21439"/>
              <a:gd name="connsiteX5" fmla="*/ 10681 w 17855"/>
              <a:gd name="connsiteY5" fmla="*/ 0 h 21439"/>
              <a:gd name="connsiteX6" fmla="*/ 8966 w 17855"/>
              <a:gd name="connsiteY6" fmla="*/ 13299 h 21439"/>
              <a:gd name="connsiteX7" fmla="*/ 7954 w 17855"/>
              <a:gd name="connsiteY7" fmla="*/ 21439 h 21439"/>
              <a:gd name="connsiteX8" fmla="*/ 6946 w 17855"/>
              <a:gd name="connsiteY8" fmla="*/ 13299 h 21439"/>
              <a:gd name="connsiteX9" fmla="*/ 5230 w 17855"/>
              <a:gd name="connsiteY9" fmla="*/ 0 h 21439"/>
              <a:gd name="connsiteX10" fmla="*/ 3511 w 17855"/>
              <a:gd name="connsiteY10" fmla="*/ 13299 h 21439"/>
              <a:gd name="connsiteX11" fmla="*/ 2503 w 17855"/>
              <a:gd name="connsiteY11" fmla="*/ 21439 h 21439"/>
              <a:gd name="connsiteX12" fmla="*/ 1494 w 17855"/>
              <a:gd name="connsiteY12" fmla="*/ 13299 h 21439"/>
              <a:gd name="connsiteX13" fmla="*/ 0 w 17855"/>
              <a:gd name="connsiteY13" fmla="*/ 242 h 21439"/>
              <a:gd name="connsiteX0" fmla="*/ 16136 w 16136"/>
              <a:gd name="connsiteY0" fmla="*/ 0 h 21439"/>
              <a:gd name="connsiteX1" fmla="*/ 14417 w 16136"/>
              <a:gd name="connsiteY1" fmla="*/ 13299 h 21439"/>
              <a:gd name="connsiteX2" fmla="*/ 13409 w 16136"/>
              <a:gd name="connsiteY2" fmla="*/ 21439 h 21439"/>
              <a:gd name="connsiteX3" fmla="*/ 12400 w 16136"/>
              <a:gd name="connsiteY3" fmla="*/ 13299 h 21439"/>
              <a:gd name="connsiteX4" fmla="*/ 10681 w 16136"/>
              <a:gd name="connsiteY4" fmla="*/ 0 h 21439"/>
              <a:gd name="connsiteX5" fmla="*/ 8966 w 16136"/>
              <a:gd name="connsiteY5" fmla="*/ 13299 h 21439"/>
              <a:gd name="connsiteX6" fmla="*/ 7954 w 16136"/>
              <a:gd name="connsiteY6" fmla="*/ 21439 h 21439"/>
              <a:gd name="connsiteX7" fmla="*/ 6946 w 16136"/>
              <a:gd name="connsiteY7" fmla="*/ 13299 h 21439"/>
              <a:gd name="connsiteX8" fmla="*/ 5230 w 16136"/>
              <a:gd name="connsiteY8" fmla="*/ 0 h 21439"/>
              <a:gd name="connsiteX9" fmla="*/ 3511 w 16136"/>
              <a:gd name="connsiteY9" fmla="*/ 13299 h 21439"/>
              <a:gd name="connsiteX10" fmla="*/ 2503 w 16136"/>
              <a:gd name="connsiteY10" fmla="*/ 21439 h 21439"/>
              <a:gd name="connsiteX11" fmla="*/ 1494 w 16136"/>
              <a:gd name="connsiteY11" fmla="*/ 13299 h 21439"/>
              <a:gd name="connsiteX12" fmla="*/ 0 w 16136"/>
              <a:gd name="connsiteY12" fmla="*/ 242 h 21439"/>
              <a:gd name="connsiteX0" fmla="*/ 14417 w 14417"/>
              <a:gd name="connsiteY0" fmla="*/ 13299 h 21439"/>
              <a:gd name="connsiteX1" fmla="*/ 13409 w 14417"/>
              <a:gd name="connsiteY1" fmla="*/ 21439 h 21439"/>
              <a:gd name="connsiteX2" fmla="*/ 12400 w 14417"/>
              <a:gd name="connsiteY2" fmla="*/ 13299 h 21439"/>
              <a:gd name="connsiteX3" fmla="*/ 10681 w 14417"/>
              <a:gd name="connsiteY3" fmla="*/ 0 h 21439"/>
              <a:gd name="connsiteX4" fmla="*/ 8966 w 14417"/>
              <a:gd name="connsiteY4" fmla="*/ 13299 h 21439"/>
              <a:gd name="connsiteX5" fmla="*/ 7954 w 14417"/>
              <a:gd name="connsiteY5" fmla="*/ 21439 h 21439"/>
              <a:gd name="connsiteX6" fmla="*/ 6946 w 14417"/>
              <a:gd name="connsiteY6" fmla="*/ 13299 h 21439"/>
              <a:gd name="connsiteX7" fmla="*/ 5230 w 14417"/>
              <a:gd name="connsiteY7" fmla="*/ 0 h 21439"/>
              <a:gd name="connsiteX8" fmla="*/ 3511 w 14417"/>
              <a:gd name="connsiteY8" fmla="*/ 13299 h 21439"/>
              <a:gd name="connsiteX9" fmla="*/ 2503 w 14417"/>
              <a:gd name="connsiteY9" fmla="*/ 21439 h 21439"/>
              <a:gd name="connsiteX10" fmla="*/ 1494 w 14417"/>
              <a:gd name="connsiteY10" fmla="*/ 13299 h 21439"/>
              <a:gd name="connsiteX11" fmla="*/ 0 w 14417"/>
              <a:gd name="connsiteY11" fmla="*/ 242 h 21439"/>
              <a:gd name="connsiteX0" fmla="*/ 13409 w 13409"/>
              <a:gd name="connsiteY0" fmla="*/ 21439 h 21439"/>
              <a:gd name="connsiteX1" fmla="*/ 12400 w 13409"/>
              <a:gd name="connsiteY1" fmla="*/ 13299 h 21439"/>
              <a:gd name="connsiteX2" fmla="*/ 10681 w 13409"/>
              <a:gd name="connsiteY2" fmla="*/ 0 h 21439"/>
              <a:gd name="connsiteX3" fmla="*/ 8966 w 13409"/>
              <a:gd name="connsiteY3" fmla="*/ 13299 h 21439"/>
              <a:gd name="connsiteX4" fmla="*/ 7954 w 13409"/>
              <a:gd name="connsiteY4" fmla="*/ 21439 h 21439"/>
              <a:gd name="connsiteX5" fmla="*/ 6946 w 13409"/>
              <a:gd name="connsiteY5" fmla="*/ 13299 h 21439"/>
              <a:gd name="connsiteX6" fmla="*/ 5230 w 13409"/>
              <a:gd name="connsiteY6" fmla="*/ 0 h 21439"/>
              <a:gd name="connsiteX7" fmla="*/ 3511 w 13409"/>
              <a:gd name="connsiteY7" fmla="*/ 13299 h 21439"/>
              <a:gd name="connsiteX8" fmla="*/ 2503 w 13409"/>
              <a:gd name="connsiteY8" fmla="*/ 21439 h 21439"/>
              <a:gd name="connsiteX9" fmla="*/ 1494 w 13409"/>
              <a:gd name="connsiteY9" fmla="*/ 13299 h 21439"/>
              <a:gd name="connsiteX10" fmla="*/ 0 w 13409"/>
              <a:gd name="connsiteY10" fmla="*/ 242 h 21439"/>
              <a:gd name="connsiteX0" fmla="*/ 12400 w 12400"/>
              <a:gd name="connsiteY0" fmla="*/ 13299 h 21439"/>
              <a:gd name="connsiteX1" fmla="*/ 10681 w 12400"/>
              <a:gd name="connsiteY1" fmla="*/ 0 h 21439"/>
              <a:gd name="connsiteX2" fmla="*/ 8966 w 12400"/>
              <a:gd name="connsiteY2" fmla="*/ 13299 h 21439"/>
              <a:gd name="connsiteX3" fmla="*/ 7954 w 12400"/>
              <a:gd name="connsiteY3" fmla="*/ 21439 h 21439"/>
              <a:gd name="connsiteX4" fmla="*/ 6946 w 12400"/>
              <a:gd name="connsiteY4" fmla="*/ 13299 h 21439"/>
              <a:gd name="connsiteX5" fmla="*/ 5230 w 12400"/>
              <a:gd name="connsiteY5" fmla="*/ 0 h 21439"/>
              <a:gd name="connsiteX6" fmla="*/ 3511 w 12400"/>
              <a:gd name="connsiteY6" fmla="*/ 13299 h 21439"/>
              <a:gd name="connsiteX7" fmla="*/ 2503 w 12400"/>
              <a:gd name="connsiteY7" fmla="*/ 21439 h 21439"/>
              <a:gd name="connsiteX8" fmla="*/ 1494 w 12400"/>
              <a:gd name="connsiteY8" fmla="*/ 13299 h 21439"/>
              <a:gd name="connsiteX9" fmla="*/ 0 w 12400"/>
              <a:gd name="connsiteY9" fmla="*/ 242 h 21439"/>
              <a:gd name="connsiteX0" fmla="*/ 10681 w 10681"/>
              <a:gd name="connsiteY0" fmla="*/ 0 h 21439"/>
              <a:gd name="connsiteX1" fmla="*/ 8966 w 10681"/>
              <a:gd name="connsiteY1" fmla="*/ 13299 h 21439"/>
              <a:gd name="connsiteX2" fmla="*/ 7954 w 10681"/>
              <a:gd name="connsiteY2" fmla="*/ 21439 h 21439"/>
              <a:gd name="connsiteX3" fmla="*/ 6946 w 10681"/>
              <a:gd name="connsiteY3" fmla="*/ 13299 h 21439"/>
              <a:gd name="connsiteX4" fmla="*/ 5230 w 10681"/>
              <a:gd name="connsiteY4" fmla="*/ 0 h 21439"/>
              <a:gd name="connsiteX5" fmla="*/ 3511 w 10681"/>
              <a:gd name="connsiteY5" fmla="*/ 13299 h 21439"/>
              <a:gd name="connsiteX6" fmla="*/ 2503 w 10681"/>
              <a:gd name="connsiteY6" fmla="*/ 21439 h 21439"/>
              <a:gd name="connsiteX7" fmla="*/ 1494 w 10681"/>
              <a:gd name="connsiteY7" fmla="*/ 13299 h 21439"/>
              <a:gd name="connsiteX8" fmla="*/ 0 w 10681"/>
              <a:gd name="connsiteY8" fmla="*/ 242 h 21439"/>
              <a:gd name="connsiteX0" fmla="*/ 8966 w 8966"/>
              <a:gd name="connsiteY0" fmla="*/ 13299 h 21439"/>
              <a:gd name="connsiteX1" fmla="*/ 7954 w 8966"/>
              <a:gd name="connsiteY1" fmla="*/ 21439 h 21439"/>
              <a:gd name="connsiteX2" fmla="*/ 6946 w 8966"/>
              <a:gd name="connsiteY2" fmla="*/ 13299 h 21439"/>
              <a:gd name="connsiteX3" fmla="*/ 5230 w 8966"/>
              <a:gd name="connsiteY3" fmla="*/ 0 h 21439"/>
              <a:gd name="connsiteX4" fmla="*/ 3511 w 8966"/>
              <a:gd name="connsiteY4" fmla="*/ 13299 h 21439"/>
              <a:gd name="connsiteX5" fmla="*/ 2503 w 8966"/>
              <a:gd name="connsiteY5" fmla="*/ 21439 h 21439"/>
              <a:gd name="connsiteX6" fmla="*/ 1494 w 8966"/>
              <a:gd name="connsiteY6" fmla="*/ 13299 h 21439"/>
              <a:gd name="connsiteX7" fmla="*/ 0 w 8966"/>
              <a:gd name="connsiteY7" fmla="*/ 242 h 21439"/>
              <a:gd name="connsiteX0" fmla="*/ 8871 w 8871"/>
              <a:gd name="connsiteY0" fmla="*/ 10000 h 10000"/>
              <a:gd name="connsiteX1" fmla="*/ 7747 w 8871"/>
              <a:gd name="connsiteY1" fmla="*/ 6203 h 10000"/>
              <a:gd name="connsiteX2" fmla="*/ 5833 w 8871"/>
              <a:gd name="connsiteY2" fmla="*/ 0 h 10000"/>
              <a:gd name="connsiteX3" fmla="*/ 3916 w 8871"/>
              <a:gd name="connsiteY3" fmla="*/ 6203 h 10000"/>
              <a:gd name="connsiteX4" fmla="*/ 2792 w 8871"/>
              <a:gd name="connsiteY4" fmla="*/ 10000 h 10000"/>
              <a:gd name="connsiteX5" fmla="*/ 1666 w 8871"/>
              <a:gd name="connsiteY5" fmla="*/ 6203 h 10000"/>
              <a:gd name="connsiteX6" fmla="*/ 0 w 8871"/>
              <a:gd name="connsiteY6" fmla="*/ 113 h 10000"/>
              <a:gd name="connsiteX0" fmla="*/ 8122 w 8122"/>
              <a:gd name="connsiteY0" fmla="*/ 10000 h 10000"/>
              <a:gd name="connsiteX1" fmla="*/ 6855 w 8122"/>
              <a:gd name="connsiteY1" fmla="*/ 6203 h 10000"/>
              <a:gd name="connsiteX2" fmla="*/ 4697 w 8122"/>
              <a:gd name="connsiteY2" fmla="*/ 0 h 10000"/>
              <a:gd name="connsiteX3" fmla="*/ 2536 w 8122"/>
              <a:gd name="connsiteY3" fmla="*/ 6203 h 10000"/>
              <a:gd name="connsiteX4" fmla="*/ 1269 w 8122"/>
              <a:gd name="connsiteY4" fmla="*/ 10000 h 10000"/>
              <a:gd name="connsiteX5" fmla="*/ 0 w 8122"/>
              <a:gd name="connsiteY5" fmla="*/ 6203 h 10000"/>
              <a:gd name="connsiteX0" fmla="*/ 8438 w 8438"/>
              <a:gd name="connsiteY0" fmla="*/ 10000 h 10000"/>
              <a:gd name="connsiteX1" fmla="*/ 6878 w 8438"/>
              <a:gd name="connsiteY1" fmla="*/ 6203 h 10000"/>
              <a:gd name="connsiteX2" fmla="*/ 4221 w 8438"/>
              <a:gd name="connsiteY2" fmla="*/ 0 h 10000"/>
              <a:gd name="connsiteX3" fmla="*/ 1560 w 8438"/>
              <a:gd name="connsiteY3" fmla="*/ 6203 h 10000"/>
              <a:gd name="connsiteX4" fmla="*/ 0 w 8438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8" h="10000" extrusionOk="0">
                <a:moveTo>
                  <a:pt x="8438" y="10000"/>
                </a:moveTo>
                <a:cubicBezTo>
                  <a:pt x="7681" y="10000"/>
                  <a:pt x="7363" y="8520"/>
                  <a:pt x="6878" y="6203"/>
                </a:cubicBezTo>
                <a:cubicBezTo>
                  <a:pt x="6299" y="3446"/>
                  <a:pt x="5578" y="0"/>
                  <a:pt x="4221" y="0"/>
                </a:cubicBezTo>
                <a:cubicBezTo>
                  <a:pt x="2865" y="0"/>
                  <a:pt x="2145" y="3449"/>
                  <a:pt x="1560" y="6203"/>
                </a:cubicBezTo>
                <a:cubicBezTo>
                  <a:pt x="1080" y="8461"/>
                  <a:pt x="759" y="10000"/>
                  <a:pt x="0" y="10000"/>
                </a:cubicBezTo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2" name="Shape">
            <a:extLst>
              <a:ext uri="{FF2B5EF4-FFF2-40B4-BE49-F238E27FC236}">
                <a16:creationId xmlns:a16="http://schemas.microsoft.com/office/drawing/2014/main" id="{3DF2730E-8FC9-7E49-BB7A-C275671D0AE8}"/>
              </a:ext>
            </a:extLst>
          </p:cNvPr>
          <p:cNvSpPr/>
          <p:nvPr/>
        </p:nvSpPr>
        <p:spPr>
          <a:xfrm flipH="1">
            <a:off x="2787326" y="3407904"/>
            <a:ext cx="1609413" cy="949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29"/>
                </a:moveTo>
                <a:lnTo>
                  <a:pt x="21591" y="0"/>
                </a:lnTo>
                <a:moveTo>
                  <a:pt x="21591" y="0"/>
                </a:moveTo>
                <a:cubicBezTo>
                  <a:pt x="20706" y="3076"/>
                  <a:pt x="20197" y="7667"/>
                  <a:pt x="19872" y="13298"/>
                </a:cubicBezTo>
                <a:cubicBezTo>
                  <a:pt x="19589" y="18187"/>
                  <a:pt x="19354" y="21519"/>
                  <a:pt x="18863" y="21519"/>
                </a:cubicBezTo>
                <a:cubicBezTo>
                  <a:pt x="18373" y="21519"/>
                  <a:pt x="18170" y="18267"/>
                  <a:pt x="17855" y="13298"/>
                </a:cubicBezTo>
                <a:cubicBezTo>
                  <a:pt x="17481" y="7388"/>
                  <a:pt x="17012" y="161"/>
                  <a:pt x="16136" y="161"/>
                </a:cubicBezTo>
                <a:cubicBezTo>
                  <a:pt x="15260" y="161"/>
                  <a:pt x="14795" y="7556"/>
                  <a:pt x="14417" y="13460"/>
                </a:cubicBezTo>
                <a:cubicBezTo>
                  <a:pt x="14107" y="18301"/>
                  <a:pt x="13899" y="21600"/>
                  <a:pt x="13409" y="21600"/>
                </a:cubicBezTo>
                <a:cubicBezTo>
                  <a:pt x="12918" y="21600"/>
                  <a:pt x="12715" y="18428"/>
                  <a:pt x="12400" y="13460"/>
                </a:cubicBezTo>
                <a:cubicBezTo>
                  <a:pt x="12026" y="7549"/>
                  <a:pt x="11557" y="161"/>
                  <a:pt x="10681" y="161"/>
                </a:cubicBezTo>
                <a:cubicBezTo>
                  <a:pt x="9805" y="161"/>
                  <a:pt x="9344" y="7556"/>
                  <a:pt x="8966" y="13460"/>
                </a:cubicBezTo>
                <a:cubicBezTo>
                  <a:pt x="8655" y="18301"/>
                  <a:pt x="8444" y="21600"/>
                  <a:pt x="7954" y="21600"/>
                </a:cubicBezTo>
                <a:cubicBezTo>
                  <a:pt x="7464" y="21600"/>
                  <a:pt x="7260" y="18428"/>
                  <a:pt x="6946" y="13460"/>
                </a:cubicBezTo>
                <a:cubicBezTo>
                  <a:pt x="6572" y="7549"/>
                  <a:pt x="6106" y="161"/>
                  <a:pt x="5230" y="161"/>
                </a:cubicBezTo>
                <a:cubicBezTo>
                  <a:pt x="4354" y="161"/>
                  <a:pt x="3889" y="7556"/>
                  <a:pt x="3511" y="13460"/>
                </a:cubicBezTo>
                <a:cubicBezTo>
                  <a:pt x="3201" y="18301"/>
                  <a:pt x="2993" y="21600"/>
                  <a:pt x="2503" y="21600"/>
                </a:cubicBezTo>
                <a:cubicBezTo>
                  <a:pt x="2012" y="21600"/>
                  <a:pt x="1809" y="18428"/>
                  <a:pt x="1494" y="13460"/>
                </a:cubicBezTo>
                <a:cubicBezTo>
                  <a:pt x="1154" y="8086"/>
                  <a:pt x="733" y="1477"/>
                  <a:pt x="0" y="403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3" name="Shape">
            <a:extLst>
              <a:ext uri="{FF2B5EF4-FFF2-40B4-BE49-F238E27FC236}">
                <a16:creationId xmlns:a16="http://schemas.microsoft.com/office/drawing/2014/main" id="{6AF5740D-DA0D-5048-A3BC-10B46AF282C7}"/>
              </a:ext>
            </a:extLst>
          </p:cNvPr>
          <p:cNvSpPr/>
          <p:nvPr/>
        </p:nvSpPr>
        <p:spPr>
          <a:xfrm flipH="1">
            <a:off x="4402645" y="3407903"/>
            <a:ext cx="1609413" cy="949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29"/>
                </a:moveTo>
                <a:lnTo>
                  <a:pt x="21591" y="0"/>
                </a:lnTo>
                <a:moveTo>
                  <a:pt x="21591" y="0"/>
                </a:moveTo>
                <a:cubicBezTo>
                  <a:pt x="20706" y="3076"/>
                  <a:pt x="20197" y="7667"/>
                  <a:pt x="19872" y="13298"/>
                </a:cubicBezTo>
                <a:cubicBezTo>
                  <a:pt x="19589" y="18187"/>
                  <a:pt x="19354" y="21519"/>
                  <a:pt x="18863" y="21519"/>
                </a:cubicBezTo>
                <a:cubicBezTo>
                  <a:pt x="18373" y="21519"/>
                  <a:pt x="18170" y="18267"/>
                  <a:pt x="17855" y="13298"/>
                </a:cubicBezTo>
                <a:cubicBezTo>
                  <a:pt x="17481" y="7388"/>
                  <a:pt x="17012" y="161"/>
                  <a:pt x="16136" y="161"/>
                </a:cubicBezTo>
                <a:cubicBezTo>
                  <a:pt x="15260" y="161"/>
                  <a:pt x="14795" y="7556"/>
                  <a:pt x="14417" y="13460"/>
                </a:cubicBezTo>
                <a:cubicBezTo>
                  <a:pt x="14107" y="18301"/>
                  <a:pt x="13899" y="21600"/>
                  <a:pt x="13409" y="21600"/>
                </a:cubicBezTo>
                <a:cubicBezTo>
                  <a:pt x="12918" y="21600"/>
                  <a:pt x="12715" y="18428"/>
                  <a:pt x="12400" y="13460"/>
                </a:cubicBezTo>
                <a:cubicBezTo>
                  <a:pt x="12026" y="7549"/>
                  <a:pt x="11557" y="161"/>
                  <a:pt x="10681" y="161"/>
                </a:cubicBezTo>
                <a:cubicBezTo>
                  <a:pt x="9805" y="161"/>
                  <a:pt x="9344" y="7556"/>
                  <a:pt x="8966" y="13460"/>
                </a:cubicBezTo>
                <a:cubicBezTo>
                  <a:pt x="8655" y="18301"/>
                  <a:pt x="8444" y="21600"/>
                  <a:pt x="7954" y="21600"/>
                </a:cubicBezTo>
                <a:cubicBezTo>
                  <a:pt x="7464" y="21600"/>
                  <a:pt x="7260" y="18428"/>
                  <a:pt x="6946" y="13460"/>
                </a:cubicBezTo>
                <a:cubicBezTo>
                  <a:pt x="6572" y="7549"/>
                  <a:pt x="6106" y="161"/>
                  <a:pt x="5230" y="161"/>
                </a:cubicBezTo>
                <a:cubicBezTo>
                  <a:pt x="4354" y="161"/>
                  <a:pt x="3889" y="7556"/>
                  <a:pt x="3511" y="13460"/>
                </a:cubicBezTo>
                <a:cubicBezTo>
                  <a:pt x="3201" y="18301"/>
                  <a:pt x="2993" y="21600"/>
                  <a:pt x="2503" y="21600"/>
                </a:cubicBezTo>
                <a:cubicBezTo>
                  <a:pt x="2012" y="21600"/>
                  <a:pt x="1809" y="18428"/>
                  <a:pt x="1494" y="13460"/>
                </a:cubicBezTo>
                <a:cubicBezTo>
                  <a:pt x="1154" y="8086"/>
                  <a:pt x="733" y="1477"/>
                  <a:pt x="0" y="403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4" name="Shape">
            <a:extLst>
              <a:ext uri="{FF2B5EF4-FFF2-40B4-BE49-F238E27FC236}">
                <a16:creationId xmlns:a16="http://schemas.microsoft.com/office/drawing/2014/main" id="{CF75BB94-E193-1643-9336-9C8AFCF4EADA}"/>
              </a:ext>
            </a:extLst>
          </p:cNvPr>
          <p:cNvSpPr/>
          <p:nvPr/>
        </p:nvSpPr>
        <p:spPr>
          <a:xfrm flipH="1">
            <a:off x="6012058" y="3407902"/>
            <a:ext cx="1609413" cy="949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29"/>
                </a:moveTo>
                <a:lnTo>
                  <a:pt x="21591" y="0"/>
                </a:lnTo>
                <a:moveTo>
                  <a:pt x="21591" y="0"/>
                </a:moveTo>
                <a:cubicBezTo>
                  <a:pt x="20706" y="3076"/>
                  <a:pt x="20197" y="7667"/>
                  <a:pt x="19872" y="13298"/>
                </a:cubicBezTo>
                <a:cubicBezTo>
                  <a:pt x="19589" y="18187"/>
                  <a:pt x="19354" y="21519"/>
                  <a:pt x="18863" y="21519"/>
                </a:cubicBezTo>
                <a:cubicBezTo>
                  <a:pt x="18373" y="21519"/>
                  <a:pt x="18170" y="18267"/>
                  <a:pt x="17855" y="13298"/>
                </a:cubicBezTo>
                <a:cubicBezTo>
                  <a:pt x="17481" y="7388"/>
                  <a:pt x="17012" y="161"/>
                  <a:pt x="16136" y="161"/>
                </a:cubicBezTo>
                <a:cubicBezTo>
                  <a:pt x="15260" y="161"/>
                  <a:pt x="14795" y="7556"/>
                  <a:pt x="14417" y="13460"/>
                </a:cubicBezTo>
                <a:cubicBezTo>
                  <a:pt x="14107" y="18301"/>
                  <a:pt x="13899" y="21600"/>
                  <a:pt x="13409" y="21600"/>
                </a:cubicBezTo>
                <a:cubicBezTo>
                  <a:pt x="12918" y="21600"/>
                  <a:pt x="12715" y="18428"/>
                  <a:pt x="12400" y="13460"/>
                </a:cubicBezTo>
                <a:cubicBezTo>
                  <a:pt x="12026" y="7549"/>
                  <a:pt x="11557" y="161"/>
                  <a:pt x="10681" y="161"/>
                </a:cubicBezTo>
                <a:cubicBezTo>
                  <a:pt x="9805" y="161"/>
                  <a:pt x="9344" y="7556"/>
                  <a:pt x="8966" y="13460"/>
                </a:cubicBezTo>
                <a:cubicBezTo>
                  <a:pt x="8655" y="18301"/>
                  <a:pt x="8444" y="21600"/>
                  <a:pt x="7954" y="21600"/>
                </a:cubicBezTo>
                <a:cubicBezTo>
                  <a:pt x="7464" y="21600"/>
                  <a:pt x="7260" y="18428"/>
                  <a:pt x="6946" y="13460"/>
                </a:cubicBezTo>
                <a:cubicBezTo>
                  <a:pt x="6572" y="7549"/>
                  <a:pt x="6106" y="161"/>
                  <a:pt x="5230" y="161"/>
                </a:cubicBezTo>
                <a:cubicBezTo>
                  <a:pt x="4354" y="161"/>
                  <a:pt x="3889" y="7556"/>
                  <a:pt x="3511" y="13460"/>
                </a:cubicBezTo>
                <a:cubicBezTo>
                  <a:pt x="3201" y="18301"/>
                  <a:pt x="2993" y="21600"/>
                  <a:pt x="2503" y="21600"/>
                </a:cubicBezTo>
                <a:cubicBezTo>
                  <a:pt x="2012" y="21600"/>
                  <a:pt x="1809" y="18428"/>
                  <a:pt x="1494" y="13460"/>
                </a:cubicBezTo>
                <a:cubicBezTo>
                  <a:pt x="1154" y="8086"/>
                  <a:pt x="733" y="1477"/>
                  <a:pt x="0" y="403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75" name="Shape">
            <a:extLst>
              <a:ext uri="{FF2B5EF4-FFF2-40B4-BE49-F238E27FC236}">
                <a16:creationId xmlns:a16="http://schemas.microsoft.com/office/drawing/2014/main" id="{8965B1F6-FF48-6441-8D0E-0E2B580857A6}"/>
              </a:ext>
            </a:extLst>
          </p:cNvPr>
          <p:cNvSpPr/>
          <p:nvPr/>
        </p:nvSpPr>
        <p:spPr>
          <a:xfrm flipH="1">
            <a:off x="7636030" y="3412122"/>
            <a:ext cx="1609413" cy="949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29"/>
                </a:moveTo>
                <a:lnTo>
                  <a:pt x="21591" y="0"/>
                </a:lnTo>
                <a:moveTo>
                  <a:pt x="21591" y="0"/>
                </a:moveTo>
                <a:cubicBezTo>
                  <a:pt x="20706" y="3076"/>
                  <a:pt x="20197" y="7667"/>
                  <a:pt x="19872" y="13298"/>
                </a:cubicBezTo>
                <a:cubicBezTo>
                  <a:pt x="19589" y="18187"/>
                  <a:pt x="19354" y="21519"/>
                  <a:pt x="18863" y="21519"/>
                </a:cubicBezTo>
                <a:cubicBezTo>
                  <a:pt x="18373" y="21519"/>
                  <a:pt x="18170" y="18267"/>
                  <a:pt x="17855" y="13298"/>
                </a:cubicBezTo>
                <a:cubicBezTo>
                  <a:pt x="17481" y="7388"/>
                  <a:pt x="17012" y="161"/>
                  <a:pt x="16136" y="161"/>
                </a:cubicBezTo>
                <a:cubicBezTo>
                  <a:pt x="15260" y="161"/>
                  <a:pt x="14795" y="7556"/>
                  <a:pt x="14417" y="13460"/>
                </a:cubicBezTo>
                <a:cubicBezTo>
                  <a:pt x="14107" y="18301"/>
                  <a:pt x="13899" y="21600"/>
                  <a:pt x="13409" y="21600"/>
                </a:cubicBezTo>
                <a:cubicBezTo>
                  <a:pt x="12918" y="21600"/>
                  <a:pt x="12715" y="18428"/>
                  <a:pt x="12400" y="13460"/>
                </a:cubicBezTo>
                <a:cubicBezTo>
                  <a:pt x="12026" y="7549"/>
                  <a:pt x="11557" y="161"/>
                  <a:pt x="10681" y="161"/>
                </a:cubicBezTo>
                <a:cubicBezTo>
                  <a:pt x="9805" y="161"/>
                  <a:pt x="9344" y="7556"/>
                  <a:pt x="8966" y="13460"/>
                </a:cubicBezTo>
                <a:cubicBezTo>
                  <a:pt x="8655" y="18301"/>
                  <a:pt x="8444" y="21600"/>
                  <a:pt x="7954" y="21600"/>
                </a:cubicBezTo>
                <a:cubicBezTo>
                  <a:pt x="7464" y="21600"/>
                  <a:pt x="7260" y="18428"/>
                  <a:pt x="6946" y="13460"/>
                </a:cubicBezTo>
                <a:cubicBezTo>
                  <a:pt x="6572" y="7549"/>
                  <a:pt x="6106" y="161"/>
                  <a:pt x="5230" y="161"/>
                </a:cubicBezTo>
                <a:cubicBezTo>
                  <a:pt x="4354" y="161"/>
                  <a:pt x="3889" y="7556"/>
                  <a:pt x="3511" y="13460"/>
                </a:cubicBezTo>
                <a:cubicBezTo>
                  <a:pt x="3201" y="18301"/>
                  <a:pt x="2993" y="21600"/>
                  <a:pt x="2503" y="21600"/>
                </a:cubicBezTo>
                <a:cubicBezTo>
                  <a:pt x="2012" y="21600"/>
                  <a:pt x="1809" y="18428"/>
                  <a:pt x="1494" y="13460"/>
                </a:cubicBezTo>
                <a:cubicBezTo>
                  <a:pt x="1154" y="8086"/>
                  <a:pt x="733" y="1477"/>
                  <a:pt x="0" y="403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7577A9-1894-BC40-ABD4-E1E06BB7A102}"/>
              </a:ext>
            </a:extLst>
          </p:cNvPr>
          <p:cNvSpPr/>
          <p:nvPr/>
        </p:nvSpPr>
        <p:spPr>
          <a:xfrm>
            <a:off x="8503572" y="3116424"/>
            <a:ext cx="1819174" cy="316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Sharing Primitives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C2FCD-D47C-BE4B-8FEA-8787D675C675}"/>
              </a:ext>
            </a:extLst>
          </p:cNvPr>
          <p:cNvSpPr txBox="1"/>
          <p:nvPr/>
        </p:nvSpPr>
        <p:spPr>
          <a:xfrm>
            <a:off x="720989" y="1958485"/>
            <a:ext cx="11047668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Efficient job switching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826F75-267E-6042-9E1D-E2FEC64B2CF5}"/>
              </a:ext>
            </a:extLst>
          </p:cNvPr>
          <p:cNvGrpSpPr/>
          <p:nvPr/>
        </p:nvGrpSpPr>
        <p:grpSpPr>
          <a:xfrm>
            <a:off x="4045151" y="6341579"/>
            <a:ext cx="3177427" cy="338554"/>
            <a:chOff x="4045151" y="6341579"/>
            <a:chExt cx="3177427" cy="33855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66D2CE1-8538-9E4A-97F5-B19575DE90FC}"/>
                </a:ext>
              </a:extLst>
            </p:cNvPr>
            <p:cNvCxnSpPr>
              <a:cxnSpLocks/>
            </p:cNvCxnSpPr>
            <p:nvPr/>
          </p:nvCxnSpPr>
          <p:spPr>
            <a:xfrm>
              <a:off x="4045151" y="6360336"/>
              <a:ext cx="31774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77375B-4E1C-E54D-9BAE-503A6C797725}"/>
                </a:ext>
              </a:extLst>
            </p:cNvPr>
            <p:cNvSpPr txBox="1"/>
            <p:nvPr/>
          </p:nvSpPr>
          <p:spPr>
            <a:xfrm>
              <a:off x="5427878" y="6341579"/>
              <a:ext cx="41197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sz="1600" dirty="0">
                  <a:latin typeface="Gill Sans Light" charset="0"/>
                  <a:ea typeface="Gill Sans Light" charset="0"/>
                  <a:cs typeface="Gill Sans Light" charset="0"/>
                </a:rPr>
                <a:t>Time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5344736-39C3-EE45-A171-AAB95137E549}"/>
              </a:ext>
            </a:extLst>
          </p:cNvPr>
          <p:cNvSpPr txBox="1"/>
          <p:nvPr/>
        </p:nvSpPr>
        <p:spPr>
          <a:xfrm rot="16200000">
            <a:off x="2155445" y="4590576"/>
            <a:ext cx="695576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r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09E7A-6FF6-844F-AE59-F2F34BC34200}"/>
              </a:ext>
            </a:extLst>
          </p:cNvPr>
          <p:cNvSpPr txBox="1"/>
          <p:nvPr/>
        </p:nvSpPr>
        <p:spPr>
          <a:xfrm>
            <a:off x="8717721" y="5124364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Lane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0</a:t>
            </a:r>
            <a:endParaRPr lang="en-US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B804A7-D1CE-264F-A7E9-05D085DB8AC4}"/>
              </a:ext>
            </a:extLst>
          </p:cNvPr>
          <p:cNvSpPr txBox="1"/>
          <p:nvPr/>
        </p:nvSpPr>
        <p:spPr>
          <a:xfrm>
            <a:off x="8717721" y="3651940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Lane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</a:t>
            </a:r>
            <a:endParaRPr lang="en-US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EBEF0-3698-AA4E-A73F-806DB0E3D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53" name="!!Job3">
            <a:extLst>
              <a:ext uri="{FF2B5EF4-FFF2-40B4-BE49-F238E27FC236}">
                <a16:creationId xmlns:a16="http://schemas.microsoft.com/office/drawing/2014/main" id="{2AAB075E-573C-6247-83C9-77294F7A7ADE}"/>
              </a:ext>
            </a:extLst>
          </p:cNvPr>
          <p:cNvGrpSpPr/>
          <p:nvPr/>
        </p:nvGrpSpPr>
        <p:grpSpPr>
          <a:xfrm>
            <a:off x="1238286" y="4978663"/>
            <a:ext cx="934740" cy="338554"/>
            <a:chOff x="1238286" y="4938364"/>
            <a:chExt cx="934740" cy="33855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2D80F1-9846-0441-8B14-A5B26B2556D0}"/>
                </a:ext>
              </a:extLst>
            </p:cNvPr>
            <p:cNvSpPr txBox="1"/>
            <p:nvPr/>
          </p:nvSpPr>
          <p:spPr>
            <a:xfrm>
              <a:off x="1238286" y="4938364"/>
              <a:ext cx="60305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Job 3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7CB999C-44CB-3E4B-BB56-553BC8720DBF}"/>
                </a:ext>
              </a:extLst>
            </p:cNvPr>
            <p:cNvGrpSpPr/>
            <p:nvPr/>
          </p:nvGrpSpPr>
          <p:grpSpPr>
            <a:xfrm>
              <a:off x="1859450" y="5020773"/>
              <a:ext cx="313576" cy="173736"/>
              <a:chOff x="9843245" y="6066809"/>
              <a:chExt cx="313576" cy="173736"/>
            </a:xfrm>
          </p:grpSpPr>
          <p:sp>
            <p:nvSpPr>
              <p:cNvPr id="56" name="Shape">
                <a:extLst>
                  <a:ext uri="{FF2B5EF4-FFF2-40B4-BE49-F238E27FC236}">
                    <a16:creationId xmlns:a16="http://schemas.microsoft.com/office/drawing/2014/main" id="{E7734C3E-14B3-B84A-BA91-FC8665FFD4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245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7" name="Shape">
                <a:extLst>
                  <a:ext uri="{FF2B5EF4-FFF2-40B4-BE49-F238E27FC236}">
                    <a16:creationId xmlns:a16="http://schemas.microsoft.com/office/drawing/2014/main" id="{BC42E505-6CBC-6841-8B28-43A63342A0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47523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58" name="Shape">
                <a:extLst>
                  <a:ext uri="{FF2B5EF4-FFF2-40B4-BE49-F238E27FC236}">
                    <a16:creationId xmlns:a16="http://schemas.microsoft.com/office/drawing/2014/main" id="{E84644E1-7378-614D-8DAB-9BABD6B418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1904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59" name="Job2">
            <a:extLst>
              <a:ext uri="{FF2B5EF4-FFF2-40B4-BE49-F238E27FC236}">
                <a16:creationId xmlns:a16="http://schemas.microsoft.com/office/drawing/2014/main" id="{FBD3BD96-F486-2B48-9D15-D07B1B542D89}"/>
              </a:ext>
            </a:extLst>
          </p:cNvPr>
          <p:cNvGrpSpPr/>
          <p:nvPr/>
        </p:nvGrpSpPr>
        <p:grpSpPr>
          <a:xfrm>
            <a:off x="1238286" y="4619451"/>
            <a:ext cx="934740" cy="338554"/>
            <a:chOff x="1238286" y="4579152"/>
            <a:chExt cx="934740" cy="338554"/>
          </a:xfrm>
        </p:grpSpPr>
        <p:sp>
          <p:nvSpPr>
            <p:cNvPr id="60" name="!!Job2-Text">
              <a:extLst>
                <a:ext uri="{FF2B5EF4-FFF2-40B4-BE49-F238E27FC236}">
                  <a16:creationId xmlns:a16="http://schemas.microsoft.com/office/drawing/2014/main" id="{3326699B-DEC8-8F4B-926D-4D2EB75FB63B}"/>
                </a:ext>
              </a:extLst>
            </p:cNvPr>
            <p:cNvSpPr txBox="1"/>
            <p:nvPr/>
          </p:nvSpPr>
          <p:spPr>
            <a:xfrm>
              <a:off x="1238286" y="4579152"/>
              <a:ext cx="60305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Job 2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E2CB7F4-00F9-CA46-BA8E-72109BE225B0}"/>
                </a:ext>
              </a:extLst>
            </p:cNvPr>
            <p:cNvGrpSpPr/>
            <p:nvPr/>
          </p:nvGrpSpPr>
          <p:grpSpPr>
            <a:xfrm>
              <a:off x="1859450" y="4661561"/>
              <a:ext cx="313576" cy="173736"/>
              <a:chOff x="9843245" y="6066809"/>
              <a:chExt cx="313576" cy="173736"/>
            </a:xfrm>
          </p:grpSpPr>
          <p:sp>
            <p:nvSpPr>
              <p:cNvPr id="62" name="!!Job2-Shape3">
                <a:extLst>
                  <a:ext uri="{FF2B5EF4-FFF2-40B4-BE49-F238E27FC236}">
                    <a16:creationId xmlns:a16="http://schemas.microsoft.com/office/drawing/2014/main" id="{66DDD1A8-FFB0-094D-808A-A6172954903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245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3" name="!!Job2-Shape2">
                <a:extLst>
                  <a:ext uri="{FF2B5EF4-FFF2-40B4-BE49-F238E27FC236}">
                    <a16:creationId xmlns:a16="http://schemas.microsoft.com/office/drawing/2014/main" id="{BA84E279-00C9-CD4D-8B1C-C4952276D9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47523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4" name="!!Job2-Shape1">
                <a:extLst>
                  <a:ext uri="{FF2B5EF4-FFF2-40B4-BE49-F238E27FC236}">
                    <a16:creationId xmlns:a16="http://schemas.microsoft.com/office/drawing/2014/main" id="{F93FDE61-E239-244E-BE58-1211FF19BA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1904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65" name="Job1">
            <a:extLst>
              <a:ext uri="{FF2B5EF4-FFF2-40B4-BE49-F238E27FC236}">
                <a16:creationId xmlns:a16="http://schemas.microsoft.com/office/drawing/2014/main" id="{B7ABF469-37D2-D942-9F36-2CAB4ED6C2F4}"/>
              </a:ext>
            </a:extLst>
          </p:cNvPr>
          <p:cNvGrpSpPr/>
          <p:nvPr/>
        </p:nvGrpSpPr>
        <p:grpSpPr>
          <a:xfrm>
            <a:off x="1238286" y="4260239"/>
            <a:ext cx="934740" cy="338554"/>
            <a:chOff x="1238286" y="4219940"/>
            <a:chExt cx="934740" cy="338554"/>
          </a:xfrm>
        </p:grpSpPr>
        <p:sp>
          <p:nvSpPr>
            <p:cNvPr id="66" name="!!Job1-Text">
              <a:extLst>
                <a:ext uri="{FF2B5EF4-FFF2-40B4-BE49-F238E27FC236}">
                  <a16:creationId xmlns:a16="http://schemas.microsoft.com/office/drawing/2014/main" id="{FA3EC2AA-ABA4-F64B-9217-49FE96CCA924}"/>
                </a:ext>
              </a:extLst>
            </p:cNvPr>
            <p:cNvSpPr txBox="1"/>
            <p:nvPr/>
          </p:nvSpPr>
          <p:spPr>
            <a:xfrm>
              <a:off x="1238286" y="4219940"/>
              <a:ext cx="60305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Job 1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7FFC48C-47E5-D04D-9096-7DAF3035F89C}"/>
                </a:ext>
              </a:extLst>
            </p:cNvPr>
            <p:cNvGrpSpPr/>
            <p:nvPr/>
          </p:nvGrpSpPr>
          <p:grpSpPr>
            <a:xfrm>
              <a:off x="1859450" y="4302349"/>
              <a:ext cx="313576" cy="173736"/>
              <a:chOff x="9843245" y="6066809"/>
              <a:chExt cx="313576" cy="173736"/>
            </a:xfrm>
          </p:grpSpPr>
          <p:sp>
            <p:nvSpPr>
              <p:cNvPr id="68" name="!!Job1-Shape3">
                <a:extLst>
                  <a:ext uri="{FF2B5EF4-FFF2-40B4-BE49-F238E27FC236}">
                    <a16:creationId xmlns:a16="http://schemas.microsoft.com/office/drawing/2014/main" id="{B07BF644-BF0C-A64E-9A25-1094BD05D6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843245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69" name="!!Job1-Shape2">
                <a:extLst>
                  <a:ext uri="{FF2B5EF4-FFF2-40B4-BE49-F238E27FC236}">
                    <a16:creationId xmlns:a16="http://schemas.microsoft.com/office/drawing/2014/main" id="{C58E1265-FBD3-B54A-A5BF-F978B5B599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47523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70" name="!!Job1-Shape1">
                <a:extLst>
                  <a:ext uri="{FF2B5EF4-FFF2-40B4-BE49-F238E27FC236}">
                    <a16:creationId xmlns:a16="http://schemas.microsoft.com/office/drawing/2014/main" id="{F2FE54E6-AC99-514B-8F64-EF3BF820EF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1904" y="6066809"/>
                <a:ext cx="104917" cy="173736"/>
              </a:xfrm>
              <a:custGeom>
                <a:avLst/>
                <a:gdLst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9872 w 21600"/>
                  <a:gd name="connsiteY2" fmla="*/ 13298 h 21600"/>
                  <a:gd name="connsiteX3" fmla="*/ 18863 w 21600"/>
                  <a:gd name="connsiteY3" fmla="*/ 21519 h 21600"/>
                  <a:gd name="connsiteX4" fmla="*/ 17855 w 21600"/>
                  <a:gd name="connsiteY4" fmla="*/ 13298 h 21600"/>
                  <a:gd name="connsiteX5" fmla="*/ 16136 w 21600"/>
                  <a:gd name="connsiteY5" fmla="*/ 161 h 21600"/>
                  <a:gd name="connsiteX6" fmla="*/ 14417 w 21600"/>
                  <a:gd name="connsiteY6" fmla="*/ 13460 h 21600"/>
                  <a:gd name="connsiteX7" fmla="*/ 13409 w 21600"/>
                  <a:gd name="connsiteY7" fmla="*/ 21600 h 21600"/>
                  <a:gd name="connsiteX8" fmla="*/ 12400 w 21600"/>
                  <a:gd name="connsiteY8" fmla="*/ 13460 h 21600"/>
                  <a:gd name="connsiteX9" fmla="*/ 10681 w 21600"/>
                  <a:gd name="connsiteY9" fmla="*/ 161 h 21600"/>
                  <a:gd name="connsiteX10" fmla="*/ 8966 w 21600"/>
                  <a:gd name="connsiteY10" fmla="*/ 13460 h 21600"/>
                  <a:gd name="connsiteX11" fmla="*/ 7954 w 21600"/>
                  <a:gd name="connsiteY11" fmla="*/ 21600 h 21600"/>
                  <a:gd name="connsiteX12" fmla="*/ 6946 w 21600"/>
                  <a:gd name="connsiteY12" fmla="*/ 13460 h 21600"/>
                  <a:gd name="connsiteX13" fmla="*/ 5230 w 21600"/>
                  <a:gd name="connsiteY13" fmla="*/ 161 h 21600"/>
                  <a:gd name="connsiteX14" fmla="*/ 3511 w 21600"/>
                  <a:gd name="connsiteY14" fmla="*/ 13460 h 21600"/>
                  <a:gd name="connsiteX15" fmla="*/ 2503 w 21600"/>
                  <a:gd name="connsiteY15" fmla="*/ 21600 h 21600"/>
                  <a:gd name="connsiteX16" fmla="*/ 1494 w 21600"/>
                  <a:gd name="connsiteY16" fmla="*/ 13460 h 21600"/>
                  <a:gd name="connsiteX17" fmla="*/ 0 w 21600"/>
                  <a:gd name="connsiteY17" fmla="*/ 403 h 21600"/>
                  <a:gd name="connsiteX0" fmla="*/ 21600 w 21600"/>
                  <a:gd name="connsiteY0" fmla="*/ 229 h 21600"/>
                  <a:gd name="connsiteX1" fmla="*/ 21591 w 21600"/>
                  <a:gd name="connsiteY1" fmla="*/ 0 h 21600"/>
                  <a:gd name="connsiteX2" fmla="*/ 18863 w 21600"/>
                  <a:gd name="connsiteY2" fmla="*/ 21519 h 21600"/>
                  <a:gd name="connsiteX3" fmla="*/ 17855 w 21600"/>
                  <a:gd name="connsiteY3" fmla="*/ 13298 h 21600"/>
                  <a:gd name="connsiteX4" fmla="*/ 16136 w 21600"/>
                  <a:gd name="connsiteY4" fmla="*/ 161 h 21600"/>
                  <a:gd name="connsiteX5" fmla="*/ 14417 w 21600"/>
                  <a:gd name="connsiteY5" fmla="*/ 13460 h 21600"/>
                  <a:gd name="connsiteX6" fmla="*/ 13409 w 21600"/>
                  <a:gd name="connsiteY6" fmla="*/ 21600 h 21600"/>
                  <a:gd name="connsiteX7" fmla="*/ 12400 w 21600"/>
                  <a:gd name="connsiteY7" fmla="*/ 13460 h 21600"/>
                  <a:gd name="connsiteX8" fmla="*/ 10681 w 21600"/>
                  <a:gd name="connsiteY8" fmla="*/ 161 h 21600"/>
                  <a:gd name="connsiteX9" fmla="*/ 8966 w 21600"/>
                  <a:gd name="connsiteY9" fmla="*/ 13460 h 21600"/>
                  <a:gd name="connsiteX10" fmla="*/ 7954 w 21600"/>
                  <a:gd name="connsiteY10" fmla="*/ 21600 h 21600"/>
                  <a:gd name="connsiteX11" fmla="*/ 6946 w 21600"/>
                  <a:gd name="connsiteY11" fmla="*/ 13460 h 21600"/>
                  <a:gd name="connsiteX12" fmla="*/ 5230 w 21600"/>
                  <a:gd name="connsiteY12" fmla="*/ 161 h 21600"/>
                  <a:gd name="connsiteX13" fmla="*/ 3511 w 21600"/>
                  <a:gd name="connsiteY13" fmla="*/ 13460 h 21600"/>
                  <a:gd name="connsiteX14" fmla="*/ 2503 w 21600"/>
                  <a:gd name="connsiteY14" fmla="*/ 21600 h 21600"/>
                  <a:gd name="connsiteX15" fmla="*/ 1494 w 21600"/>
                  <a:gd name="connsiteY15" fmla="*/ 13460 h 21600"/>
                  <a:gd name="connsiteX16" fmla="*/ 0 w 21600"/>
                  <a:gd name="connsiteY16" fmla="*/ 403 h 21600"/>
                  <a:gd name="connsiteX0" fmla="*/ 18863 w 18863"/>
                  <a:gd name="connsiteY0" fmla="*/ 21358 h 21439"/>
                  <a:gd name="connsiteX1" fmla="*/ 17855 w 18863"/>
                  <a:gd name="connsiteY1" fmla="*/ 13137 h 21439"/>
                  <a:gd name="connsiteX2" fmla="*/ 16136 w 18863"/>
                  <a:gd name="connsiteY2" fmla="*/ 0 h 21439"/>
                  <a:gd name="connsiteX3" fmla="*/ 14417 w 18863"/>
                  <a:gd name="connsiteY3" fmla="*/ 13299 h 21439"/>
                  <a:gd name="connsiteX4" fmla="*/ 13409 w 18863"/>
                  <a:gd name="connsiteY4" fmla="*/ 21439 h 21439"/>
                  <a:gd name="connsiteX5" fmla="*/ 12400 w 18863"/>
                  <a:gd name="connsiteY5" fmla="*/ 13299 h 21439"/>
                  <a:gd name="connsiteX6" fmla="*/ 10681 w 18863"/>
                  <a:gd name="connsiteY6" fmla="*/ 0 h 21439"/>
                  <a:gd name="connsiteX7" fmla="*/ 8966 w 18863"/>
                  <a:gd name="connsiteY7" fmla="*/ 13299 h 21439"/>
                  <a:gd name="connsiteX8" fmla="*/ 7954 w 18863"/>
                  <a:gd name="connsiteY8" fmla="*/ 21439 h 21439"/>
                  <a:gd name="connsiteX9" fmla="*/ 6946 w 18863"/>
                  <a:gd name="connsiteY9" fmla="*/ 13299 h 21439"/>
                  <a:gd name="connsiteX10" fmla="*/ 5230 w 18863"/>
                  <a:gd name="connsiteY10" fmla="*/ 0 h 21439"/>
                  <a:gd name="connsiteX11" fmla="*/ 3511 w 18863"/>
                  <a:gd name="connsiteY11" fmla="*/ 13299 h 21439"/>
                  <a:gd name="connsiteX12" fmla="*/ 2503 w 18863"/>
                  <a:gd name="connsiteY12" fmla="*/ 21439 h 21439"/>
                  <a:gd name="connsiteX13" fmla="*/ 1494 w 18863"/>
                  <a:gd name="connsiteY13" fmla="*/ 13299 h 21439"/>
                  <a:gd name="connsiteX14" fmla="*/ 0 w 18863"/>
                  <a:gd name="connsiteY14" fmla="*/ 242 h 21439"/>
                  <a:gd name="connsiteX0" fmla="*/ 17855 w 17855"/>
                  <a:gd name="connsiteY0" fmla="*/ 13137 h 21439"/>
                  <a:gd name="connsiteX1" fmla="*/ 16136 w 17855"/>
                  <a:gd name="connsiteY1" fmla="*/ 0 h 21439"/>
                  <a:gd name="connsiteX2" fmla="*/ 14417 w 17855"/>
                  <a:gd name="connsiteY2" fmla="*/ 13299 h 21439"/>
                  <a:gd name="connsiteX3" fmla="*/ 13409 w 17855"/>
                  <a:gd name="connsiteY3" fmla="*/ 21439 h 21439"/>
                  <a:gd name="connsiteX4" fmla="*/ 12400 w 17855"/>
                  <a:gd name="connsiteY4" fmla="*/ 13299 h 21439"/>
                  <a:gd name="connsiteX5" fmla="*/ 10681 w 17855"/>
                  <a:gd name="connsiteY5" fmla="*/ 0 h 21439"/>
                  <a:gd name="connsiteX6" fmla="*/ 8966 w 17855"/>
                  <a:gd name="connsiteY6" fmla="*/ 13299 h 21439"/>
                  <a:gd name="connsiteX7" fmla="*/ 7954 w 17855"/>
                  <a:gd name="connsiteY7" fmla="*/ 21439 h 21439"/>
                  <a:gd name="connsiteX8" fmla="*/ 6946 w 17855"/>
                  <a:gd name="connsiteY8" fmla="*/ 13299 h 21439"/>
                  <a:gd name="connsiteX9" fmla="*/ 5230 w 17855"/>
                  <a:gd name="connsiteY9" fmla="*/ 0 h 21439"/>
                  <a:gd name="connsiteX10" fmla="*/ 3511 w 17855"/>
                  <a:gd name="connsiteY10" fmla="*/ 13299 h 21439"/>
                  <a:gd name="connsiteX11" fmla="*/ 2503 w 17855"/>
                  <a:gd name="connsiteY11" fmla="*/ 21439 h 21439"/>
                  <a:gd name="connsiteX12" fmla="*/ 1494 w 17855"/>
                  <a:gd name="connsiteY12" fmla="*/ 13299 h 21439"/>
                  <a:gd name="connsiteX13" fmla="*/ 0 w 17855"/>
                  <a:gd name="connsiteY13" fmla="*/ 242 h 21439"/>
                  <a:gd name="connsiteX0" fmla="*/ 16136 w 16136"/>
                  <a:gd name="connsiteY0" fmla="*/ 0 h 21439"/>
                  <a:gd name="connsiteX1" fmla="*/ 14417 w 16136"/>
                  <a:gd name="connsiteY1" fmla="*/ 13299 h 21439"/>
                  <a:gd name="connsiteX2" fmla="*/ 13409 w 16136"/>
                  <a:gd name="connsiteY2" fmla="*/ 21439 h 21439"/>
                  <a:gd name="connsiteX3" fmla="*/ 12400 w 16136"/>
                  <a:gd name="connsiteY3" fmla="*/ 13299 h 21439"/>
                  <a:gd name="connsiteX4" fmla="*/ 10681 w 16136"/>
                  <a:gd name="connsiteY4" fmla="*/ 0 h 21439"/>
                  <a:gd name="connsiteX5" fmla="*/ 8966 w 16136"/>
                  <a:gd name="connsiteY5" fmla="*/ 13299 h 21439"/>
                  <a:gd name="connsiteX6" fmla="*/ 7954 w 16136"/>
                  <a:gd name="connsiteY6" fmla="*/ 21439 h 21439"/>
                  <a:gd name="connsiteX7" fmla="*/ 6946 w 16136"/>
                  <a:gd name="connsiteY7" fmla="*/ 13299 h 21439"/>
                  <a:gd name="connsiteX8" fmla="*/ 5230 w 16136"/>
                  <a:gd name="connsiteY8" fmla="*/ 0 h 21439"/>
                  <a:gd name="connsiteX9" fmla="*/ 3511 w 16136"/>
                  <a:gd name="connsiteY9" fmla="*/ 13299 h 21439"/>
                  <a:gd name="connsiteX10" fmla="*/ 2503 w 16136"/>
                  <a:gd name="connsiteY10" fmla="*/ 21439 h 21439"/>
                  <a:gd name="connsiteX11" fmla="*/ 1494 w 16136"/>
                  <a:gd name="connsiteY11" fmla="*/ 13299 h 21439"/>
                  <a:gd name="connsiteX12" fmla="*/ 0 w 16136"/>
                  <a:gd name="connsiteY12" fmla="*/ 242 h 21439"/>
                  <a:gd name="connsiteX0" fmla="*/ 14417 w 14417"/>
                  <a:gd name="connsiteY0" fmla="*/ 13299 h 21439"/>
                  <a:gd name="connsiteX1" fmla="*/ 13409 w 14417"/>
                  <a:gd name="connsiteY1" fmla="*/ 21439 h 21439"/>
                  <a:gd name="connsiteX2" fmla="*/ 12400 w 14417"/>
                  <a:gd name="connsiteY2" fmla="*/ 13299 h 21439"/>
                  <a:gd name="connsiteX3" fmla="*/ 10681 w 14417"/>
                  <a:gd name="connsiteY3" fmla="*/ 0 h 21439"/>
                  <a:gd name="connsiteX4" fmla="*/ 8966 w 14417"/>
                  <a:gd name="connsiteY4" fmla="*/ 13299 h 21439"/>
                  <a:gd name="connsiteX5" fmla="*/ 7954 w 14417"/>
                  <a:gd name="connsiteY5" fmla="*/ 21439 h 21439"/>
                  <a:gd name="connsiteX6" fmla="*/ 6946 w 14417"/>
                  <a:gd name="connsiteY6" fmla="*/ 13299 h 21439"/>
                  <a:gd name="connsiteX7" fmla="*/ 5230 w 14417"/>
                  <a:gd name="connsiteY7" fmla="*/ 0 h 21439"/>
                  <a:gd name="connsiteX8" fmla="*/ 3511 w 14417"/>
                  <a:gd name="connsiteY8" fmla="*/ 13299 h 21439"/>
                  <a:gd name="connsiteX9" fmla="*/ 2503 w 14417"/>
                  <a:gd name="connsiteY9" fmla="*/ 21439 h 21439"/>
                  <a:gd name="connsiteX10" fmla="*/ 1494 w 14417"/>
                  <a:gd name="connsiteY10" fmla="*/ 13299 h 21439"/>
                  <a:gd name="connsiteX11" fmla="*/ 0 w 14417"/>
                  <a:gd name="connsiteY11" fmla="*/ 242 h 21439"/>
                  <a:gd name="connsiteX0" fmla="*/ 13409 w 13409"/>
                  <a:gd name="connsiteY0" fmla="*/ 21439 h 21439"/>
                  <a:gd name="connsiteX1" fmla="*/ 12400 w 13409"/>
                  <a:gd name="connsiteY1" fmla="*/ 13299 h 21439"/>
                  <a:gd name="connsiteX2" fmla="*/ 10681 w 13409"/>
                  <a:gd name="connsiteY2" fmla="*/ 0 h 21439"/>
                  <a:gd name="connsiteX3" fmla="*/ 8966 w 13409"/>
                  <a:gd name="connsiteY3" fmla="*/ 13299 h 21439"/>
                  <a:gd name="connsiteX4" fmla="*/ 7954 w 13409"/>
                  <a:gd name="connsiteY4" fmla="*/ 21439 h 21439"/>
                  <a:gd name="connsiteX5" fmla="*/ 6946 w 13409"/>
                  <a:gd name="connsiteY5" fmla="*/ 13299 h 21439"/>
                  <a:gd name="connsiteX6" fmla="*/ 5230 w 13409"/>
                  <a:gd name="connsiteY6" fmla="*/ 0 h 21439"/>
                  <a:gd name="connsiteX7" fmla="*/ 3511 w 13409"/>
                  <a:gd name="connsiteY7" fmla="*/ 13299 h 21439"/>
                  <a:gd name="connsiteX8" fmla="*/ 2503 w 13409"/>
                  <a:gd name="connsiteY8" fmla="*/ 21439 h 21439"/>
                  <a:gd name="connsiteX9" fmla="*/ 1494 w 13409"/>
                  <a:gd name="connsiteY9" fmla="*/ 13299 h 21439"/>
                  <a:gd name="connsiteX10" fmla="*/ 0 w 13409"/>
                  <a:gd name="connsiteY10" fmla="*/ 242 h 21439"/>
                  <a:gd name="connsiteX0" fmla="*/ 12400 w 12400"/>
                  <a:gd name="connsiteY0" fmla="*/ 13299 h 21439"/>
                  <a:gd name="connsiteX1" fmla="*/ 10681 w 12400"/>
                  <a:gd name="connsiteY1" fmla="*/ 0 h 21439"/>
                  <a:gd name="connsiteX2" fmla="*/ 8966 w 12400"/>
                  <a:gd name="connsiteY2" fmla="*/ 13299 h 21439"/>
                  <a:gd name="connsiteX3" fmla="*/ 7954 w 12400"/>
                  <a:gd name="connsiteY3" fmla="*/ 21439 h 21439"/>
                  <a:gd name="connsiteX4" fmla="*/ 6946 w 12400"/>
                  <a:gd name="connsiteY4" fmla="*/ 13299 h 21439"/>
                  <a:gd name="connsiteX5" fmla="*/ 5230 w 12400"/>
                  <a:gd name="connsiteY5" fmla="*/ 0 h 21439"/>
                  <a:gd name="connsiteX6" fmla="*/ 3511 w 12400"/>
                  <a:gd name="connsiteY6" fmla="*/ 13299 h 21439"/>
                  <a:gd name="connsiteX7" fmla="*/ 2503 w 12400"/>
                  <a:gd name="connsiteY7" fmla="*/ 21439 h 21439"/>
                  <a:gd name="connsiteX8" fmla="*/ 1494 w 12400"/>
                  <a:gd name="connsiteY8" fmla="*/ 13299 h 21439"/>
                  <a:gd name="connsiteX9" fmla="*/ 0 w 12400"/>
                  <a:gd name="connsiteY9" fmla="*/ 242 h 21439"/>
                  <a:gd name="connsiteX0" fmla="*/ 10681 w 10681"/>
                  <a:gd name="connsiteY0" fmla="*/ 0 h 21439"/>
                  <a:gd name="connsiteX1" fmla="*/ 8966 w 10681"/>
                  <a:gd name="connsiteY1" fmla="*/ 13299 h 21439"/>
                  <a:gd name="connsiteX2" fmla="*/ 7954 w 10681"/>
                  <a:gd name="connsiteY2" fmla="*/ 21439 h 21439"/>
                  <a:gd name="connsiteX3" fmla="*/ 6946 w 10681"/>
                  <a:gd name="connsiteY3" fmla="*/ 13299 h 21439"/>
                  <a:gd name="connsiteX4" fmla="*/ 5230 w 10681"/>
                  <a:gd name="connsiteY4" fmla="*/ 0 h 21439"/>
                  <a:gd name="connsiteX5" fmla="*/ 3511 w 10681"/>
                  <a:gd name="connsiteY5" fmla="*/ 13299 h 21439"/>
                  <a:gd name="connsiteX6" fmla="*/ 2503 w 10681"/>
                  <a:gd name="connsiteY6" fmla="*/ 21439 h 21439"/>
                  <a:gd name="connsiteX7" fmla="*/ 1494 w 10681"/>
                  <a:gd name="connsiteY7" fmla="*/ 13299 h 21439"/>
                  <a:gd name="connsiteX8" fmla="*/ 0 w 10681"/>
                  <a:gd name="connsiteY8" fmla="*/ 242 h 21439"/>
                  <a:gd name="connsiteX0" fmla="*/ 8966 w 8966"/>
                  <a:gd name="connsiteY0" fmla="*/ 13299 h 21439"/>
                  <a:gd name="connsiteX1" fmla="*/ 7954 w 8966"/>
                  <a:gd name="connsiteY1" fmla="*/ 21439 h 21439"/>
                  <a:gd name="connsiteX2" fmla="*/ 6946 w 8966"/>
                  <a:gd name="connsiteY2" fmla="*/ 13299 h 21439"/>
                  <a:gd name="connsiteX3" fmla="*/ 5230 w 8966"/>
                  <a:gd name="connsiteY3" fmla="*/ 0 h 21439"/>
                  <a:gd name="connsiteX4" fmla="*/ 3511 w 8966"/>
                  <a:gd name="connsiteY4" fmla="*/ 13299 h 21439"/>
                  <a:gd name="connsiteX5" fmla="*/ 2503 w 8966"/>
                  <a:gd name="connsiteY5" fmla="*/ 21439 h 21439"/>
                  <a:gd name="connsiteX6" fmla="*/ 1494 w 8966"/>
                  <a:gd name="connsiteY6" fmla="*/ 13299 h 21439"/>
                  <a:gd name="connsiteX7" fmla="*/ 0 w 8966"/>
                  <a:gd name="connsiteY7" fmla="*/ 242 h 21439"/>
                  <a:gd name="connsiteX0" fmla="*/ 8871 w 8871"/>
                  <a:gd name="connsiteY0" fmla="*/ 10000 h 10000"/>
                  <a:gd name="connsiteX1" fmla="*/ 7747 w 8871"/>
                  <a:gd name="connsiteY1" fmla="*/ 6203 h 10000"/>
                  <a:gd name="connsiteX2" fmla="*/ 5833 w 8871"/>
                  <a:gd name="connsiteY2" fmla="*/ 0 h 10000"/>
                  <a:gd name="connsiteX3" fmla="*/ 3916 w 8871"/>
                  <a:gd name="connsiteY3" fmla="*/ 6203 h 10000"/>
                  <a:gd name="connsiteX4" fmla="*/ 2792 w 8871"/>
                  <a:gd name="connsiteY4" fmla="*/ 10000 h 10000"/>
                  <a:gd name="connsiteX5" fmla="*/ 1666 w 8871"/>
                  <a:gd name="connsiteY5" fmla="*/ 6203 h 10000"/>
                  <a:gd name="connsiteX6" fmla="*/ 0 w 8871"/>
                  <a:gd name="connsiteY6" fmla="*/ 113 h 10000"/>
                  <a:gd name="connsiteX0" fmla="*/ 8122 w 8122"/>
                  <a:gd name="connsiteY0" fmla="*/ 10000 h 10000"/>
                  <a:gd name="connsiteX1" fmla="*/ 6855 w 8122"/>
                  <a:gd name="connsiteY1" fmla="*/ 6203 h 10000"/>
                  <a:gd name="connsiteX2" fmla="*/ 4697 w 8122"/>
                  <a:gd name="connsiteY2" fmla="*/ 0 h 10000"/>
                  <a:gd name="connsiteX3" fmla="*/ 2536 w 8122"/>
                  <a:gd name="connsiteY3" fmla="*/ 6203 h 10000"/>
                  <a:gd name="connsiteX4" fmla="*/ 1269 w 8122"/>
                  <a:gd name="connsiteY4" fmla="*/ 10000 h 10000"/>
                  <a:gd name="connsiteX5" fmla="*/ 0 w 8122"/>
                  <a:gd name="connsiteY5" fmla="*/ 6203 h 10000"/>
                  <a:gd name="connsiteX0" fmla="*/ 8438 w 8438"/>
                  <a:gd name="connsiteY0" fmla="*/ 10000 h 10000"/>
                  <a:gd name="connsiteX1" fmla="*/ 6878 w 8438"/>
                  <a:gd name="connsiteY1" fmla="*/ 6203 h 10000"/>
                  <a:gd name="connsiteX2" fmla="*/ 4221 w 8438"/>
                  <a:gd name="connsiteY2" fmla="*/ 0 h 10000"/>
                  <a:gd name="connsiteX3" fmla="*/ 1560 w 8438"/>
                  <a:gd name="connsiteY3" fmla="*/ 6203 h 10000"/>
                  <a:gd name="connsiteX4" fmla="*/ 0 w 8438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38" h="10000" extrusionOk="0">
                    <a:moveTo>
                      <a:pt x="8438" y="10000"/>
                    </a:moveTo>
                    <a:cubicBezTo>
                      <a:pt x="7681" y="10000"/>
                      <a:pt x="7363" y="8520"/>
                      <a:pt x="6878" y="6203"/>
                    </a:cubicBezTo>
                    <a:cubicBezTo>
                      <a:pt x="6299" y="3446"/>
                      <a:pt x="5578" y="0"/>
                      <a:pt x="4221" y="0"/>
                    </a:cubicBezTo>
                    <a:cubicBezTo>
                      <a:pt x="2865" y="0"/>
                      <a:pt x="2145" y="3449"/>
                      <a:pt x="1560" y="6203"/>
                    </a:cubicBezTo>
                    <a:cubicBezTo>
                      <a:pt x="1080" y="8461"/>
                      <a:pt x="759" y="10000"/>
                      <a:pt x="0" y="10000"/>
                    </a:cubicBezTo>
                  </a:path>
                </a:pathLst>
              </a:custGeom>
              <a:noFill/>
              <a:ln w="25400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FF6932A-680A-6C45-A2BE-21E15376BD74}"/>
              </a:ext>
            </a:extLst>
          </p:cNvPr>
          <p:cNvSpPr/>
          <p:nvPr/>
        </p:nvSpPr>
        <p:spPr>
          <a:xfrm>
            <a:off x="720989" y="2395268"/>
            <a:ext cx="3781548" cy="502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Memory sharing: GPU lane</a:t>
            </a:r>
          </a:p>
        </p:txBody>
      </p:sp>
      <p:sp>
        <p:nvSpPr>
          <p:cNvPr id="76" name="Line">
            <a:extLst>
              <a:ext uri="{FF2B5EF4-FFF2-40B4-BE49-F238E27FC236}">
                <a16:creationId xmlns:a16="http://schemas.microsoft.com/office/drawing/2014/main" id="{A60BB870-21F9-014A-BDBC-AF6B9D42D068}"/>
              </a:ext>
            </a:extLst>
          </p:cNvPr>
          <p:cNvSpPr/>
          <p:nvPr/>
        </p:nvSpPr>
        <p:spPr>
          <a:xfrm>
            <a:off x="2771053" y="4416552"/>
            <a:ext cx="5725622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466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74" grpId="0" animBg="1"/>
      <p:bldP spid="75" grpId="0" animBg="1"/>
      <p:bldP spid="3" grpId="0"/>
      <p:bldP spid="33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44">
            <a:extLst>
              <a:ext uri="{FF2B5EF4-FFF2-40B4-BE49-F238E27FC236}">
                <a16:creationId xmlns:a16="http://schemas.microsoft.com/office/drawing/2014/main" id="{6AFD2584-2B0B-F548-974A-9348C1EA20B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3305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685800" algn="l" defTabSz="914400" rtl="0" eaLnBrk="1" latinLnBrk="0" hangingPunct="1">
              <a:spcBef>
                <a:spcPct val="0"/>
              </a:spcBef>
              <a:buNone/>
              <a:defRPr sz="5400" i="0" kern="1200" baseline="0">
                <a:solidFill>
                  <a:schemeClr val="bg1"/>
                </a:solidFill>
                <a:latin typeface="Gill Sans Light"/>
                <a:ea typeface="+mj-ea"/>
                <a:cs typeface="Gill Sans Light"/>
              </a:defRPr>
            </a:lvl1pPr>
          </a:lstStyle>
          <a:p>
            <a:endParaRPr lang="en-US" dirty="0"/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Sharing Primitives: Memory Sharing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0C2FCD-D47C-BE4B-8FEA-8787D675C675}"/>
              </a:ext>
            </a:extLst>
          </p:cNvPr>
          <p:cNvSpPr txBox="1"/>
          <p:nvPr/>
        </p:nvSpPr>
        <p:spPr>
          <a:xfrm>
            <a:off x="720989" y="1958485"/>
            <a:ext cx="11047668" cy="94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Gill Sans Light" charset="0"/>
                <a:cs typeface="Gill Sans Light" charset="0"/>
              </a:rPr>
              <a:t>Efficient job switching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Memory sharing: GPU lane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DFE8B7-6BF3-E743-B10C-5C41097A863F}"/>
              </a:ext>
            </a:extLst>
          </p:cNvPr>
          <p:cNvSpPr/>
          <p:nvPr/>
        </p:nvSpPr>
        <p:spPr>
          <a:xfrm>
            <a:off x="3805131" y="3248998"/>
            <a:ext cx="5873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= </a:t>
            </a:r>
            <a:r>
              <a:rPr lang="en-US" altLang="zh-CN" sz="24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</a:t>
            </a:r>
            <a:r>
              <a:rPr lang="en-US" sz="24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ontinuous physical memory + GPU stream</a:t>
            </a:r>
            <a:endParaRPr lang="en-US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7577A9-1894-BC40-ABD4-E1E06BB7A102}"/>
              </a:ext>
            </a:extLst>
          </p:cNvPr>
          <p:cNvSpPr/>
          <p:nvPr/>
        </p:nvSpPr>
        <p:spPr>
          <a:xfrm>
            <a:off x="276447" y="3248998"/>
            <a:ext cx="3528684" cy="3168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A7B588-7366-1C4B-8F4F-5224D002AF60}"/>
              </a:ext>
            </a:extLst>
          </p:cNvPr>
          <p:cNvSpPr/>
          <p:nvPr/>
        </p:nvSpPr>
        <p:spPr>
          <a:xfrm>
            <a:off x="3128211" y="2432631"/>
            <a:ext cx="1457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96500"/>
                </a:solidFill>
                <a:latin typeface="Gill Sans Light" charset="0"/>
                <a:cs typeface="Gill Sans Light" charset="0"/>
              </a:rPr>
              <a:t>GPU </a:t>
            </a:r>
            <a:r>
              <a:rPr lang="en-US" altLang="zh-CN" sz="2400" b="1" dirty="0">
                <a:solidFill>
                  <a:srgbClr val="F96500"/>
                </a:solidFill>
                <a:latin typeface="Gill Sans Light" charset="0"/>
                <a:cs typeface="Gill Sans Light" charset="0"/>
              </a:rPr>
              <a:t>l</a:t>
            </a:r>
            <a:r>
              <a:rPr lang="en-US" sz="2400" b="1" dirty="0">
                <a:solidFill>
                  <a:srgbClr val="F96500"/>
                </a:solidFill>
                <a:latin typeface="Gill Sans Light" charset="0"/>
                <a:cs typeface="Gill Sans Light" charset="0"/>
              </a:rPr>
              <a:t>ane 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419D8E-07C6-A042-8976-49EF8FDB07C4}"/>
              </a:ext>
            </a:extLst>
          </p:cNvPr>
          <p:cNvSpPr txBox="1"/>
          <p:nvPr/>
        </p:nvSpPr>
        <p:spPr>
          <a:xfrm>
            <a:off x="3225614" y="4132917"/>
            <a:ext cx="5740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Gill Sans Light"/>
                <a:cs typeface="Gill Sans Light"/>
              </a:rPr>
              <a:t>T</a:t>
            </a:r>
            <a:r>
              <a:rPr lang="en-US" altLang="zh-CN" sz="2400" i="1" dirty="0">
                <a:latin typeface="Gill Sans Light"/>
                <a:cs typeface="Gill Sans Light"/>
              </a:rPr>
              <a:t>ime-slicing</a:t>
            </a:r>
            <a:r>
              <a:rPr lang="zh-CN" altLang="en-US" sz="2400" dirty="0">
                <a:latin typeface="Gill Sans Light"/>
                <a:cs typeface="Gill Sans Light"/>
              </a:rPr>
              <a:t> </a:t>
            </a:r>
            <a:r>
              <a:rPr lang="en-US" altLang="zh-CN" sz="2400" dirty="0">
                <a:latin typeface="Gill Sans Light"/>
                <a:cs typeface="Gill Sans Light"/>
              </a:rPr>
              <a:t>within</a:t>
            </a:r>
            <a:r>
              <a:rPr lang="zh-CN" altLang="en-US" sz="2400" dirty="0">
                <a:latin typeface="Gill Sans Light"/>
                <a:cs typeface="Gill Sans Light"/>
              </a:rPr>
              <a:t> </a:t>
            </a:r>
            <a:r>
              <a:rPr lang="en-US" altLang="zh-CN" sz="2400" dirty="0">
                <a:latin typeface="Gill Sans Light"/>
                <a:cs typeface="Gill Sans Light"/>
              </a:rPr>
              <a:t>lane,</a:t>
            </a:r>
            <a:r>
              <a:rPr lang="zh-CN" altLang="en-US" sz="2400" dirty="0">
                <a:latin typeface="Gill Sans Light"/>
                <a:cs typeface="Gill Sans Light"/>
              </a:rPr>
              <a:t> </a:t>
            </a:r>
            <a:r>
              <a:rPr lang="en-US" altLang="zh-CN" sz="2400" i="1" dirty="0">
                <a:latin typeface="Gill Sans Light"/>
                <a:cs typeface="Gill Sans Light"/>
              </a:rPr>
              <a:t>parallel</a:t>
            </a:r>
            <a:r>
              <a:rPr lang="zh-CN" altLang="en-US" sz="2400" dirty="0">
                <a:latin typeface="Gill Sans Light"/>
                <a:cs typeface="Gill Sans Light"/>
              </a:rPr>
              <a:t> </a:t>
            </a:r>
            <a:r>
              <a:rPr lang="en-US" altLang="zh-CN" sz="2400" dirty="0">
                <a:latin typeface="Gill Sans Light"/>
                <a:cs typeface="Gill Sans Light"/>
              </a:rPr>
              <a:t>across</a:t>
            </a:r>
            <a:r>
              <a:rPr lang="zh-CN" altLang="en-US" sz="2400" dirty="0">
                <a:latin typeface="Gill Sans Light"/>
                <a:cs typeface="Gill Sans Light"/>
              </a:rPr>
              <a:t> </a:t>
            </a:r>
            <a:r>
              <a:rPr lang="en-US" altLang="zh-CN" sz="2400" dirty="0">
                <a:latin typeface="Gill Sans Light"/>
                <a:cs typeface="Gill Sans Light"/>
              </a:rPr>
              <a:t>lanes</a:t>
            </a:r>
            <a:endParaRPr lang="en-US" sz="2400" b="1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Dynamic re-partitioning (lane assignment)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Avoid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in-lane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fragmentation</a:t>
            </a:r>
          </a:p>
          <a:p>
            <a:pPr marL="800100" lvl="1" indent="-342900">
              <a:buFont typeface="Arial"/>
              <a:buChar char="•"/>
            </a:pPr>
            <a:endParaRPr lang="en-US" sz="2400" dirty="0">
              <a:solidFill>
                <a:prstClr val="black"/>
              </a:solidFill>
              <a:latin typeface="Gill Sans Light"/>
              <a:cs typeface="Gill Sans Ligh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CD6E4-906F-0343-B69C-0BE2DD91B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3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0461 0.1182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5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3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GPU Lane: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Safety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0989" y="2182505"/>
            <a:ext cx="9164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lane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cannot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accept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arbitrary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</a:t>
            </a:r>
            <a:r>
              <a:rPr lang="en-US" altLang="zh-CN" sz="24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Safety</a:t>
            </a:r>
            <a:r>
              <a:rPr lang="zh-CN" altLang="en-US" sz="24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Condition</a:t>
            </a:r>
            <a:r>
              <a:rPr lang="zh-CN" altLang="en-US" sz="24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determines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whether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job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can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go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lane</a:t>
            </a:r>
            <a:endParaRPr lang="en-US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057527-8CB0-554F-A4EA-32DB4FD16FD7}"/>
                  </a:ext>
                </a:extLst>
              </p:cNvPr>
              <p:cNvSpPr txBox="1"/>
              <p:nvPr/>
            </p:nvSpPr>
            <p:spPr>
              <a:xfrm>
                <a:off x="4536254" y="3342711"/>
                <a:ext cx="3119187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057527-8CB0-554F-A4EA-32DB4FD16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254" y="3342711"/>
                <a:ext cx="3119187" cy="1045543"/>
              </a:xfrm>
              <a:prstGeom prst="rect">
                <a:avLst/>
              </a:prstGeom>
              <a:blipFill>
                <a:blip r:embed="rId2"/>
                <a:stretch>
                  <a:fillRect l="-40891" t="-142857" b="-198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8D570F-1635-7A4A-B0ED-1A80BD85A71A}"/>
                  </a:ext>
                </a:extLst>
              </p:cNvPr>
              <p:cNvSpPr txBox="1"/>
              <p:nvPr/>
            </p:nvSpPr>
            <p:spPr>
              <a:xfrm>
                <a:off x="2912507" y="5482595"/>
                <a:ext cx="636667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: Model and framework-internal memory for job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Gill Sans Light" panose="020B0302020104020203" pitchFamily="34" charset="-79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: Ephemeral memory for job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Gill Sans Light" panose="020B0302020104020203" pitchFamily="34" charset="-79"/>
                      </a:rPr>
                      <m:t>𝑖</m:t>
                    </m:r>
                  </m:oMath>
                </a14:m>
                <a:endParaRPr lang="en-US" altLang="zh-CN" sz="2400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: Memory capacity of lane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8D570F-1635-7A4A-B0ED-1A80BD85A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507" y="5482595"/>
                <a:ext cx="6366679" cy="1107996"/>
              </a:xfrm>
              <a:prstGeom prst="rect">
                <a:avLst/>
              </a:prstGeom>
              <a:blipFill>
                <a:blip r:embed="rId3"/>
                <a:stretch>
                  <a:fillRect l="-1392" t="-9195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625BA-1CA0-7B41-A619-8ADE0A285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1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GPU Lane: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Fit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Safety</a:t>
            </a:r>
            <a:r>
              <a:rPr lang="zh-CN" altLang="en-US" dirty="0"/>
              <a:t> </a:t>
            </a:r>
            <a:r>
              <a:rPr lang="en-US" altLang="zh-CN" dirty="0"/>
              <a:t>Condition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0989" y="2182505"/>
            <a:ext cx="9164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lane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cannot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accept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arbitrary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number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jobs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The </a:t>
            </a:r>
            <a:r>
              <a:rPr lang="en-US" altLang="zh-CN" sz="24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Safety</a:t>
            </a:r>
            <a:r>
              <a:rPr lang="zh-CN" altLang="en-US" sz="24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Condition</a:t>
            </a:r>
            <a:r>
              <a:rPr lang="zh-CN" altLang="en-US" sz="24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determines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whether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job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can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go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lane</a:t>
            </a:r>
            <a:endParaRPr lang="en-US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057527-8CB0-554F-A4EA-32DB4FD16FD7}"/>
                  </a:ext>
                </a:extLst>
              </p:cNvPr>
              <p:cNvSpPr txBox="1"/>
              <p:nvPr/>
            </p:nvSpPr>
            <p:spPr>
              <a:xfrm>
                <a:off x="4705940" y="3342711"/>
                <a:ext cx="2949205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5057527-8CB0-554F-A4EA-32DB4FD16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940" y="3342711"/>
                <a:ext cx="2949205" cy="1045543"/>
              </a:xfrm>
              <a:prstGeom prst="rect">
                <a:avLst/>
              </a:prstGeom>
              <a:blipFill>
                <a:blip r:embed="rId2"/>
                <a:stretch>
                  <a:fillRect l="-43777" t="-142857" b="-198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91B8009-1584-FC41-8FBC-A77E75CB2FFC}"/>
              </a:ext>
            </a:extLst>
          </p:cNvPr>
          <p:cNvSpPr txBox="1"/>
          <p:nvPr/>
        </p:nvSpPr>
        <p:spPr>
          <a:xfrm>
            <a:off x="2079766" y="3634649"/>
            <a:ext cx="2339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Static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Partitioning:</a:t>
            </a:r>
            <a:endParaRPr lang="en-US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ADC810-0EB4-8547-AF12-08799FD3A8D6}"/>
                  </a:ext>
                </a:extLst>
              </p:cNvPr>
              <p:cNvSpPr txBox="1"/>
              <p:nvPr/>
            </p:nvSpPr>
            <p:spPr>
              <a:xfrm>
                <a:off x="2912507" y="5482595"/>
                <a:ext cx="636667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: Model and framework-internal memory for job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Gill Sans Light" panose="020B0302020104020203" pitchFamily="34" charset="-79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: Ephemeral memory for job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cs typeface="Gill Sans Light" panose="020B0302020104020203" pitchFamily="34" charset="-79"/>
                      </a:rPr>
                      <m:t>𝑖</m:t>
                    </m:r>
                  </m:oMath>
                </a14:m>
                <a:endParaRPr lang="en-US" altLang="zh-CN" sz="2400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: Memory capacity of lane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ADC810-0EB4-8547-AF12-08799FD3A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507" y="5482595"/>
                <a:ext cx="6366679" cy="1107996"/>
              </a:xfrm>
              <a:prstGeom prst="rect">
                <a:avLst/>
              </a:prstGeom>
              <a:blipFill>
                <a:blip r:embed="rId3"/>
                <a:stretch>
                  <a:fillRect l="-1392" t="-9195" b="-1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B4C65-1E1E-5C49-B586-296A26C7D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0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bril Fatface" charset="0"/>
                <a:ea typeface="Abril Fatface" charset="0"/>
                <a:cs typeface="Abril Fatface" charset="0"/>
              </a:rPr>
              <a:t>Salus </a:t>
            </a:r>
            <a:r>
              <a:rPr lang="en-US" dirty="0"/>
              <a:t>Scheduling Polices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989" y="1958485"/>
            <a:ext cx="110476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FIFO is suboptimal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HOL blocking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Underutilization</a:t>
            </a:r>
          </a:p>
          <a:p>
            <a:r>
              <a:rPr lang="en-US" sz="2800" dirty="0">
                <a:latin typeface="Gill Sans"/>
                <a:cs typeface="Gill Sans"/>
              </a:rPr>
              <a:t>With </a:t>
            </a:r>
            <a:r>
              <a:rPr lang="en-US" sz="2800" dirty="0">
                <a:solidFill>
                  <a:srgbClr val="F96500"/>
                </a:solidFill>
                <a:latin typeface="Abril Fatface" charset="0"/>
                <a:ea typeface="Abril Fatface" charset="0"/>
                <a:cs typeface="Abril Fatface" charset="0"/>
              </a:rPr>
              <a:t>Salus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Packing: achieves higher utilization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Preemption: enables prioritization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Fairness: equalizes the resource usage</a:t>
            </a:r>
          </a:p>
          <a:p>
            <a:pPr marL="914400" lvl="1" indent="-457200">
              <a:buFont typeface="Arial" charset="0"/>
              <a:buChar char="•"/>
            </a:pPr>
            <a:r>
              <a:rPr lang="mr-IN" sz="2400" dirty="0">
                <a:latin typeface="Gill Sans Light" charset="0"/>
                <a:ea typeface="Gill Sans Light" charset="0"/>
                <a:cs typeface="Gill Sans Light" charset="0"/>
              </a:rPr>
              <a:t>…</a:t>
            </a: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What’s more?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370639" y="5010203"/>
            <a:ext cx="3235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Still a huge design space!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A5EB29-831C-4F41-8238-6C4FA6439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66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12192000" cy="34242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16412" y="4045182"/>
            <a:ext cx="6982329" cy="2174051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ill Sans Light"/>
                <a:ea typeface="+mn-ea"/>
                <a:cs typeface="Gill Sans Light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 dirty="0"/>
              <a:t>Flexible scheduler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 dirty="0"/>
              <a:t>Faster hyper-parameter tuning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3200" dirty="0"/>
              <a:t>High GPU utilization for inference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534" y="1050429"/>
            <a:ext cx="53575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rgbClr val="F96500"/>
                </a:solidFill>
                <a:latin typeface="Abril Fatface"/>
                <a:cs typeface="Abril Fatface"/>
              </a:rPr>
              <a:t>Evaluation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4777" y="927318"/>
            <a:ext cx="48698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Deployment and evaluation on Intel E5-26</a:t>
            </a:r>
            <a:r>
              <a:rPr lang="en-US" altLang="zh-CN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70</a:t>
            </a:r>
            <a:r>
              <a:rPr lang="zh-CN" altLang="en-US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with </a:t>
            </a:r>
            <a:r>
              <a:rPr lang="en-US" altLang="zh-CN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2</a:t>
            </a:r>
            <a:r>
              <a:rPr lang="en-US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x NVIDIA Tesla P100</a:t>
            </a:r>
            <a:r>
              <a:rPr lang="zh-CN" altLang="en-US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altLang="zh-CN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with</a:t>
            </a:r>
            <a:r>
              <a:rPr lang="zh-CN" altLang="en-US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altLang="zh-CN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15</a:t>
            </a:r>
            <a:r>
              <a:rPr lang="zh-CN" altLang="en-US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 </a:t>
            </a:r>
            <a:r>
              <a:rPr lang="en-US" altLang="zh-CN" sz="3200" i="1" dirty="0">
                <a:solidFill>
                  <a:srgbClr val="FFFFFF"/>
                </a:solidFill>
                <a:latin typeface="Gill Sans Light"/>
                <a:cs typeface="Gill Sans Light"/>
              </a:rPr>
              <a:t>workloads</a:t>
            </a:r>
            <a:endParaRPr lang="en-US" sz="3200" i="1" dirty="0">
              <a:solidFill>
                <a:srgbClr val="FFFFFF"/>
              </a:solidFill>
              <a:latin typeface="Gill Sans Light"/>
              <a:cs typeface="Gill Sans Ligh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3F2CB-F629-8944-835A-EB71BD538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67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EBDBA0-745E-C248-9BBA-E70A0CE8D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8201" y="3804715"/>
            <a:ext cx="5675598" cy="234943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Production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93120-AAAB-304D-A6F3-899612113DF4}"/>
              </a:ext>
            </a:extLst>
          </p:cNvPr>
          <p:cNvSpPr txBox="1"/>
          <p:nvPr/>
        </p:nvSpPr>
        <p:spPr>
          <a:xfrm>
            <a:off x="744260" y="2178293"/>
            <a:ext cx="6637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100 jobs from a production trace</a:t>
            </a:r>
            <a:r>
              <a:rPr lang="en-US" sz="2400" baseline="30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[1]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4 schedulers implemented as demo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SRTF vs FIFO: </a:t>
            </a:r>
            <a:r>
              <a:rPr lang="en-US" sz="2400" dirty="0">
                <a:solidFill>
                  <a:srgbClr val="FF0000"/>
                </a:solidFill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3.19x</a:t>
            </a: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 improvement in Avg. JCT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7EEBF-EC5C-7041-91DE-9A2BFA6C8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6EC60E-33A3-7645-8FE8-D5F919A75AF7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[1]: G.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Juncheng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 et al. “Tiresias: A GPU Cluster Manager for Distributed Deep Learning”. In: NSDI. 2019.</a:t>
            </a:r>
          </a:p>
        </p:txBody>
      </p:sp>
    </p:spTree>
    <p:extLst>
      <p:ext uri="{BB962C8B-B14F-4D97-AF65-F5344CB8AC3E}">
        <p14:creationId xmlns:p14="http://schemas.microsoft.com/office/powerpoint/2010/main" val="409999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/>
              <a:t>Sub-second Level Switching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8C901-96BA-1B4B-A02A-C7A5B446E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1310" y="3857059"/>
            <a:ext cx="9269380" cy="2484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B19D43-8DCF-C745-905F-02053158103A}"/>
              </a:ext>
            </a:extLst>
          </p:cNvPr>
          <p:cNvSpPr txBox="1"/>
          <p:nvPr/>
        </p:nvSpPr>
        <p:spPr>
          <a:xfrm>
            <a:off x="744260" y="2178293"/>
            <a:ext cx="6119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Slice of the 100 job trace, t</a:t>
            </a: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ime is normalized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Sub-second switching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18D59F-21EE-A14E-BFED-E09DE0E65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1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/>
              <a:t>Hyper-parameter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74435" y="1603513"/>
            <a:ext cx="1722782" cy="7553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30451-A89C-3541-9F3A-F28151DA5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7302" y="3991486"/>
            <a:ext cx="5441330" cy="1980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24638-CDA0-8040-81A9-C2F56504A925}"/>
              </a:ext>
            </a:extLst>
          </p:cNvPr>
          <p:cNvSpPr txBox="1"/>
          <p:nvPr/>
        </p:nvSpPr>
        <p:spPr>
          <a:xfrm>
            <a:off x="725406" y="2421826"/>
            <a:ext cx="6119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 sets of hyper-parameter exploration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300 exploration jobs in each 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Makespan</a:t>
            </a: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 is important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Gill Sans Light" panose="020B0302020104020203" pitchFamily="34" charset="-79"/>
              <a:ea typeface="Gill Sans Light" charset="0"/>
              <a:cs typeface="Gill Sans Light" panose="020B0302020104020203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18232-2238-FD47-B400-0C3EF03BCD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6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Topics Today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989" y="1958485"/>
            <a:ext cx="11047668" cy="1387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altLang="zh-CN" sz="2400" dirty="0">
                <a:latin typeface="Gill Sans Light" charset="0"/>
                <a:ea typeface="Gill Sans Light" charset="0"/>
                <a:cs typeface="Gill Sans Light" charset="0"/>
              </a:rPr>
              <a:t>Salus: Fine-grained GPU Sharing Primitives for Deep Learning Applications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altLang="zh-CN" sz="2400" dirty="0">
                <a:latin typeface="Gill Sans Light" charset="0"/>
                <a:ea typeface="Gill Sans Light" charset="0"/>
                <a:cs typeface="Gill Sans Light" charset="0"/>
              </a:rPr>
              <a:t>Goal: enable GPU sharing to improve utilization and flexibility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altLang="zh-CN" sz="2400" i="1" dirty="0">
                <a:latin typeface="Gill Sans Light" charset="0"/>
                <a:ea typeface="Gill Sans Light" charset="0"/>
                <a:cs typeface="Gill Sans Light" charset="0"/>
              </a:rPr>
              <a:t>Iteration-level scheduling </a:t>
            </a:r>
            <a:r>
              <a:rPr lang="en-US" altLang="zh-CN" sz="2400" dirty="0">
                <a:latin typeface="Gill Sans Light" charset="0"/>
                <a:ea typeface="Gill Sans Light" charset="0"/>
                <a:cs typeface="Gill Sans Light" charset="0"/>
              </a:rPr>
              <a:t>&amp; </a:t>
            </a:r>
            <a:r>
              <a:rPr lang="en-US" altLang="zh-CN" sz="2400" i="1" dirty="0">
                <a:latin typeface="Gill Sans Light" charset="0"/>
                <a:ea typeface="Gill Sans Light" charset="0"/>
                <a:cs typeface="Gill Sans Light" charset="0"/>
              </a:rPr>
              <a:t>GPU lane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0F7AAF41-C599-4764-AC1A-4AADA628DEA4}"/>
              </a:ext>
            </a:extLst>
          </p:cNvPr>
          <p:cNvSpPr txBox="1"/>
          <p:nvPr/>
        </p:nvSpPr>
        <p:spPr>
          <a:xfrm>
            <a:off x="720989" y="3713694"/>
            <a:ext cx="11047668" cy="1831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 err="1">
                <a:latin typeface="Gill Sans Light" charset="0"/>
                <a:ea typeface="Gill Sans Light" charset="0"/>
                <a:cs typeface="Gill Sans Light" charset="0"/>
              </a:rPr>
              <a:t>SuperNeurons</a:t>
            </a: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: Dynamic GPU Memory Management for Training Deep Neural Networks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Goal: minimize peak training memory requirement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i="1" dirty="0">
                <a:latin typeface="Gill Sans Light" charset="0"/>
                <a:ea typeface="Gill Sans Light" charset="0"/>
                <a:cs typeface="Gill Sans Light" charset="0"/>
              </a:rPr>
              <a:t>Layer-wise liveness analysis </a:t>
            </a: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&amp; </a:t>
            </a:r>
            <a:r>
              <a:rPr lang="en-US" sz="2400" i="1" dirty="0">
                <a:latin typeface="Gill Sans Light" charset="0"/>
                <a:ea typeface="Gill Sans Light" charset="0"/>
                <a:cs typeface="Gill Sans Light" charset="0"/>
              </a:rPr>
              <a:t>unified tensor pool </a:t>
            </a: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&amp; </a:t>
            </a:r>
            <a:r>
              <a:rPr lang="en-US" sz="2400" i="1" dirty="0">
                <a:latin typeface="Gill Sans Light" charset="0"/>
                <a:ea typeface="Gill Sans Light" charset="0"/>
                <a:cs typeface="Gill Sans Light" charset="0"/>
              </a:rPr>
              <a:t>dynamic recomputation</a:t>
            </a:r>
            <a:endParaRPr lang="en" sz="2400" i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95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/>
              <a:t>Pack Inference Applications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74435" y="1603513"/>
            <a:ext cx="1722782" cy="7553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22BD3D-0B1F-864B-92D2-BE3340A0C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480" y="3791124"/>
            <a:ext cx="11653040" cy="29197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7A440D-13B8-3349-89B2-EEFEEC2B4AEC}"/>
              </a:ext>
            </a:extLst>
          </p:cNvPr>
          <p:cNvSpPr txBox="1"/>
          <p:nvPr/>
        </p:nvSpPr>
        <p:spPr>
          <a:xfrm>
            <a:off x="744260" y="2178293"/>
            <a:ext cx="6119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42 DL inference applications in </a:t>
            </a:r>
            <a:r>
              <a:rPr lang="en-US" sz="2400" dirty="0">
                <a:solidFill>
                  <a:srgbClr val="F96500"/>
                </a:solidFill>
                <a:latin typeface="Abril Fatface" panose="02000503000000020003" pitchFamily="2" charset="77"/>
                <a:cs typeface="Gill Sans Light" panose="020B0302020104020203" pitchFamily="34" charset="-79"/>
              </a:rPr>
              <a:t>1</a:t>
            </a: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GPU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User facing services: latency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9348C-6A9C-C446-A179-CD6B7F2FF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7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/>
              <a:t>Discussions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74435" y="1603513"/>
            <a:ext cx="1722782" cy="7553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A440D-13B8-3349-89B2-EEFEEC2B4AEC}"/>
              </a:ext>
            </a:extLst>
          </p:cNvPr>
          <p:cNvSpPr txBox="1"/>
          <p:nvPr/>
        </p:nvSpPr>
        <p:spPr>
          <a:xfrm>
            <a:off x="744260" y="2178293"/>
            <a:ext cx="108571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At the driver/infrastructure service layer, what is the desired outcome for Multi-GPU settings? What about distributed environments?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M:N job to GPU mapping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K GPUs per host &amp; multiple hosts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Salus requires a profiling step to get memory usage info. Is there any better ways?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Given Salus becomes a common execution engine, what other opportunities does it enable?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Co-optimization of computation graph?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9348C-6A9C-C446-A179-CD6B7F2FF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0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Topics Today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989" y="1958485"/>
            <a:ext cx="11047668" cy="1387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Salus: Fine-grained GPU Sharing Primitives for Deep Learning Applications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Goal: enable GPU sharing to improve utilization and flexibility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altLang="zh-CN" sz="2400" i="1" dirty="0">
                <a:solidFill>
                  <a:schemeClr val="bg1">
                    <a:lumMod val="8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Iteration-level scheduling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&amp; </a:t>
            </a:r>
            <a:r>
              <a:rPr lang="en-US" altLang="zh-CN" sz="2400" i="1" dirty="0">
                <a:solidFill>
                  <a:schemeClr val="bg1">
                    <a:lumMod val="8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GPU lane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0F7AAF41-C599-4764-AC1A-4AADA628DEA4}"/>
              </a:ext>
            </a:extLst>
          </p:cNvPr>
          <p:cNvSpPr txBox="1"/>
          <p:nvPr/>
        </p:nvSpPr>
        <p:spPr>
          <a:xfrm>
            <a:off x="720989" y="3713694"/>
            <a:ext cx="11047668" cy="1831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 err="1">
                <a:latin typeface="Gill Sans Light" charset="0"/>
                <a:ea typeface="Gill Sans Light" charset="0"/>
                <a:cs typeface="Gill Sans Light" charset="0"/>
              </a:rPr>
              <a:t>SuperNeurons</a:t>
            </a: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: Dynamic GPU Memory Management for Training Deep Neural Networks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Goal: minimize peak training memory requirement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i="1" dirty="0">
                <a:latin typeface="Gill Sans Light" charset="0"/>
                <a:ea typeface="Gill Sans Light" charset="0"/>
                <a:cs typeface="Gill Sans Light" charset="0"/>
              </a:rPr>
              <a:t>Layer-wise liveness analysis </a:t>
            </a: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&amp; </a:t>
            </a:r>
            <a:r>
              <a:rPr lang="en-US" sz="2400" i="1" dirty="0">
                <a:latin typeface="Gill Sans Light" charset="0"/>
                <a:ea typeface="Gill Sans Light" charset="0"/>
                <a:cs typeface="Gill Sans Light" charset="0"/>
              </a:rPr>
              <a:t>unified tensor pool </a:t>
            </a: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&amp; </a:t>
            </a:r>
            <a:r>
              <a:rPr lang="en-US" sz="2400" i="1" dirty="0">
                <a:latin typeface="Gill Sans Light" charset="0"/>
                <a:ea typeface="Gill Sans Light" charset="0"/>
                <a:cs typeface="Gill Sans Light" charset="0"/>
              </a:rPr>
              <a:t>dynamic recomputation</a:t>
            </a:r>
            <a:endParaRPr lang="en" sz="2400" i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F72057D-24F0-4C6A-966E-988B10D4A0CE}"/>
              </a:ext>
            </a:extLst>
          </p:cNvPr>
          <p:cNvSpPr txBox="1"/>
          <p:nvPr/>
        </p:nvSpPr>
        <p:spPr>
          <a:xfrm>
            <a:off x="1172907" y="5486882"/>
            <a:ext cx="11047668" cy="501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i="1" dirty="0">
                <a:latin typeface="Gill Sans Light" charset="0"/>
                <a:ea typeface="Gill Sans Light" charset="0"/>
                <a:cs typeface="Gill Sans Light" charset="0"/>
              </a:rPr>
              <a:t>Slides adapted from original PPoPP18 talk</a:t>
            </a:r>
            <a:endParaRPr lang="en" sz="2400" i="1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29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Architecture Evolution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76D1F468-2230-438C-9CA3-D33C2A862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30" y="1858369"/>
            <a:ext cx="8964302" cy="43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GPU Memory Shortage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77167BAD-2948-42D7-829D-7596EBE94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35" y="2056253"/>
            <a:ext cx="8126235" cy="422536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F09E60D5-3FBA-4DB5-A8C6-445C3288ECC6}"/>
              </a:ext>
            </a:extLst>
          </p:cNvPr>
          <p:cNvSpPr txBox="1"/>
          <p:nvPr/>
        </p:nvSpPr>
        <p:spPr>
          <a:xfrm>
            <a:off x="7981950" y="2231326"/>
            <a:ext cx="4482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Even for batch of 32</a:t>
            </a:r>
            <a:endParaRPr lang="en-US" sz="2400" dirty="0">
              <a:latin typeface="Gill Sans Light" panose="020B0302020104020203" pitchFamily="34" charset="-79"/>
              <a:ea typeface="Gill Sans Light" charset="0"/>
              <a:cs typeface="Gill Sans Light" panose="020B0302020104020203" pitchFamily="34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Gill Sans Light" panose="020B0302020104020203" pitchFamily="34" charset="-79"/>
              <a:ea typeface="Gill Sans Light" charset="0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477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Review Existing Frameworks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295653F-2E78-4BF6-9352-58386FF660D8}"/>
              </a:ext>
            </a:extLst>
          </p:cNvPr>
          <p:cNvGrpSpPr/>
          <p:nvPr/>
        </p:nvGrpSpPr>
        <p:grpSpPr>
          <a:xfrm>
            <a:off x="1595967" y="1664427"/>
            <a:ext cx="9000067" cy="4417754"/>
            <a:chOff x="465139" y="1664427"/>
            <a:chExt cx="9000067" cy="4417754"/>
          </a:xfrm>
        </p:grpSpPr>
        <p:grpSp>
          <p:nvGrpSpPr>
            <p:cNvPr id="6" name="Group 2">
              <a:extLst>
                <a:ext uri="{FF2B5EF4-FFF2-40B4-BE49-F238E27FC236}">
                  <a16:creationId xmlns:a16="http://schemas.microsoft.com/office/drawing/2014/main" id="{05568D72-5FEB-4C1B-876D-CBD5D24A5678}"/>
                </a:ext>
              </a:extLst>
            </p:cNvPr>
            <p:cNvGrpSpPr/>
            <p:nvPr/>
          </p:nvGrpSpPr>
          <p:grpSpPr>
            <a:xfrm>
              <a:off x="5300662" y="1766027"/>
              <a:ext cx="1590676" cy="1955416"/>
              <a:chOff x="246590" y="293517"/>
              <a:chExt cx="1590676" cy="1955416"/>
            </a:xfrm>
          </p:grpSpPr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D3B5A0CD-03A2-4D46-9AB3-F6D024646C13}"/>
                  </a:ext>
                </a:extLst>
              </p:cNvPr>
              <p:cNvSpPr txBox="1"/>
              <p:nvPr/>
            </p:nvSpPr>
            <p:spPr>
              <a:xfrm>
                <a:off x="246590" y="1602602"/>
                <a:ext cx="15906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Memory Offloading </a:t>
                </a:r>
              </a:p>
            </p:txBody>
          </p:sp>
          <p:pic>
            <p:nvPicPr>
              <p:cNvPr id="10" name="Picture 6">
                <a:extLst>
                  <a:ext uri="{FF2B5EF4-FFF2-40B4-BE49-F238E27FC236}">
                    <a16:creationId xmlns:a16="http://schemas.microsoft.com/office/drawing/2014/main" id="{895753AF-631B-4720-BBDB-1E521D499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005" y="293517"/>
                <a:ext cx="1165627" cy="971550"/>
              </a:xfrm>
              <a:prstGeom prst="rect">
                <a:avLst/>
              </a:prstGeom>
            </p:spPr>
          </p:pic>
        </p:grpSp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71AE3C1C-15E0-481A-ACF1-C22A4A0AFB7A}"/>
                </a:ext>
              </a:extLst>
            </p:cNvPr>
            <p:cNvGrpSpPr/>
            <p:nvPr/>
          </p:nvGrpSpPr>
          <p:grpSpPr>
            <a:xfrm>
              <a:off x="7292446" y="1980804"/>
              <a:ext cx="1974850" cy="1910794"/>
              <a:chOff x="2238374" y="508294"/>
              <a:chExt cx="1974850" cy="1910794"/>
            </a:xfrm>
          </p:grpSpPr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6A16E3FB-6C5A-40E2-8253-0585FA396CF3}"/>
                  </a:ext>
                </a:extLst>
              </p:cNvPr>
              <p:cNvSpPr txBox="1"/>
              <p:nvPr/>
            </p:nvSpPr>
            <p:spPr>
              <a:xfrm>
                <a:off x="2238374" y="1495758"/>
                <a:ext cx="19748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Trade </a:t>
                </a:r>
              </a:p>
              <a:p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Computations </a:t>
                </a:r>
              </a:p>
              <a:p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for Memory </a:t>
                </a:r>
              </a:p>
            </p:txBody>
          </p:sp>
          <p:pic>
            <p:nvPicPr>
              <p:cNvPr id="13" name="Picture 7">
                <a:extLst>
                  <a:ext uri="{FF2B5EF4-FFF2-40B4-BE49-F238E27FC236}">
                    <a16:creationId xmlns:a16="http://schemas.microsoft.com/office/drawing/2014/main" id="{7C3F2173-D98C-43BC-8DEA-5589DD9D2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9500" y="508294"/>
                <a:ext cx="1600199" cy="548640"/>
              </a:xfrm>
              <a:prstGeom prst="rect">
                <a:avLst/>
              </a:prstGeom>
            </p:spPr>
          </p:pic>
        </p:grpSp>
        <p:grpSp>
          <p:nvGrpSpPr>
            <p:cNvPr id="14" name="Group 12">
              <a:extLst>
                <a:ext uri="{FF2B5EF4-FFF2-40B4-BE49-F238E27FC236}">
                  <a16:creationId xmlns:a16="http://schemas.microsoft.com/office/drawing/2014/main" id="{CF811873-D223-46E0-B247-E23825EC1303}"/>
                </a:ext>
              </a:extLst>
            </p:cNvPr>
            <p:cNvGrpSpPr/>
            <p:nvPr/>
          </p:nvGrpSpPr>
          <p:grpSpPr>
            <a:xfrm>
              <a:off x="789850" y="1664427"/>
              <a:ext cx="3836454" cy="2227171"/>
              <a:chOff x="4669567" y="191917"/>
              <a:chExt cx="3836454" cy="2227171"/>
            </a:xfrm>
          </p:grpSpPr>
          <p:sp>
            <p:nvSpPr>
              <p:cNvPr id="15" name="TextBox 5">
                <a:extLst>
                  <a:ext uri="{FF2B5EF4-FFF2-40B4-BE49-F238E27FC236}">
                    <a16:creationId xmlns:a16="http://schemas.microsoft.com/office/drawing/2014/main" id="{AA2A7A76-4871-4D6E-8687-351B4F85187C}"/>
                  </a:ext>
                </a:extLst>
              </p:cNvPr>
              <p:cNvSpPr txBox="1"/>
              <p:nvPr/>
            </p:nvSpPr>
            <p:spPr>
              <a:xfrm>
                <a:off x="5243183" y="1495758"/>
                <a:ext cx="218040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No </a:t>
                </a:r>
                <a:r>
                  <a:rPr lang="en-US" dirty="0" err="1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Liveness</a:t>
                </a:r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Analysis, </a:t>
                </a:r>
                <a:b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</a:br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Limited Support in </a:t>
                </a:r>
              </a:p>
              <a:p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Non-linear Networks</a:t>
                </a:r>
              </a:p>
            </p:txBody>
          </p:sp>
          <p:pic>
            <p:nvPicPr>
              <p:cNvPr id="16" name="Picture 8">
                <a:extLst>
                  <a:ext uri="{FF2B5EF4-FFF2-40B4-BE49-F238E27FC236}">
                    <a16:creationId xmlns:a16="http://schemas.microsoft.com/office/drawing/2014/main" id="{4F96E1F4-82B0-4084-9C8A-0BA7DFC7D4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9567" y="508294"/>
                <a:ext cx="1583516" cy="548640"/>
              </a:xfrm>
              <a:prstGeom prst="rect">
                <a:avLst/>
              </a:prstGeom>
            </p:spPr>
          </p:pic>
          <p:pic>
            <p:nvPicPr>
              <p:cNvPr id="17" name="Picture 9">
                <a:extLst>
                  <a:ext uri="{FF2B5EF4-FFF2-40B4-BE49-F238E27FC236}">
                    <a16:creationId xmlns:a16="http://schemas.microsoft.com/office/drawing/2014/main" id="{CD8F8E77-BB78-4508-B32F-9BB90A7BBA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2951" y="191917"/>
                <a:ext cx="1533070" cy="1073150"/>
              </a:xfrm>
              <a:prstGeom prst="rect">
                <a:avLst/>
              </a:prstGeom>
            </p:spPr>
          </p:pic>
        </p:grpSp>
        <p:sp>
          <p:nvSpPr>
            <p:cNvPr id="18" name="TextBox 1">
              <a:extLst>
                <a:ext uri="{FF2B5EF4-FFF2-40B4-BE49-F238E27FC236}">
                  <a16:creationId xmlns:a16="http://schemas.microsoft.com/office/drawing/2014/main" id="{7302C3D4-B6A0-4D1B-AA36-1F51D963660F}"/>
                </a:ext>
              </a:extLst>
            </p:cNvPr>
            <p:cNvSpPr txBox="1"/>
            <p:nvPr/>
          </p:nvSpPr>
          <p:spPr>
            <a:xfrm>
              <a:off x="465139" y="4921209"/>
              <a:ext cx="90000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The Largest Trainable Network</a:t>
              </a:r>
            </a:p>
          </p:txBody>
        </p:sp>
        <p:sp>
          <p:nvSpPr>
            <p:cNvPr id="19" name="TextBox 10">
              <a:extLst>
                <a:ext uri="{FF2B5EF4-FFF2-40B4-BE49-F238E27FC236}">
                  <a16:creationId xmlns:a16="http://schemas.microsoft.com/office/drawing/2014/main" id="{72C587FF-8A17-408D-9C20-87255C90BD82}"/>
                </a:ext>
              </a:extLst>
            </p:cNvPr>
            <p:cNvSpPr txBox="1"/>
            <p:nvPr/>
          </p:nvSpPr>
          <p:spPr>
            <a:xfrm>
              <a:off x="465139" y="5374295"/>
              <a:ext cx="9000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Is </a:t>
              </a:r>
              <a:r>
                <a:rPr lang="en-US" sz="2000" dirty="0">
                  <a:solidFill>
                    <a:srgbClr val="FF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NOT</a:t>
              </a:r>
              <a:r>
                <a:rPr lang="en-US" sz="2000" dirty="0">
                  <a:solidFill>
                    <a:srgbClr val="80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 </a:t>
              </a:r>
              <a:r>
                <a:rPr lang="en-US" sz="2000" dirty="0">
                  <a:solidFill>
                    <a:srgbClr val="00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Bounded by the Layer </a:t>
              </a:r>
            </a:p>
            <a:p>
              <a:pPr algn="ctr"/>
              <a:r>
                <a:rPr lang="en-US" sz="2000" dirty="0">
                  <a:solidFill>
                    <a:srgbClr val="00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Consuming the Most Memory</a:t>
              </a:r>
            </a:p>
          </p:txBody>
        </p:sp>
        <p:sp>
          <p:nvSpPr>
            <p:cNvPr id="20" name="Down Arrow 23">
              <a:extLst>
                <a:ext uri="{FF2B5EF4-FFF2-40B4-BE49-F238E27FC236}">
                  <a16:creationId xmlns:a16="http://schemas.microsoft.com/office/drawing/2014/main" id="{A1BED9FB-886D-4DE4-A96A-28B5C6AE6D43}"/>
                </a:ext>
              </a:extLst>
            </p:cNvPr>
            <p:cNvSpPr/>
            <p:nvPr/>
          </p:nvSpPr>
          <p:spPr>
            <a:xfrm>
              <a:off x="4719438" y="4158650"/>
              <a:ext cx="484632" cy="762559"/>
            </a:xfrm>
            <a:prstGeom prst="downArrow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>
              <a:outerShdw blurRad="39999" dist="23000" algn="bl" rotWithShape="0">
                <a:schemeClr val="tx2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18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5BB8443C-CB54-4192-9180-4259E7B55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9" y="1556336"/>
            <a:ext cx="5778975" cy="2196131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0962F8C5-4525-4302-BE8D-C40F56AF574C}"/>
              </a:ext>
            </a:extLst>
          </p:cNvPr>
          <p:cNvSpPr txBox="1"/>
          <p:nvPr/>
        </p:nvSpPr>
        <p:spPr>
          <a:xfrm>
            <a:off x="4654658" y="4241751"/>
            <a:ext cx="2883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Largest GPU DRAM</a:t>
            </a: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DE1C8512-AB07-4C56-94E0-1AEB40569CEF}"/>
              </a:ext>
            </a:extLst>
          </p:cNvPr>
          <p:cNvSpPr txBox="1"/>
          <p:nvPr/>
        </p:nvSpPr>
        <p:spPr>
          <a:xfrm>
            <a:off x="8464659" y="4241751"/>
            <a:ext cx="348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Training Memory Request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8AE4EE03-A0F2-4AD4-BB20-8D5116615F78}"/>
              </a:ext>
            </a:extLst>
          </p:cNvPr>
          <p:cNvSpPr txBox="1"/>
          <p:nvPr/>
        </p:nvSpPr>
        <p:spPr>
          <a:xfrm>
            <a:off x="5404935" y="471357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16 GB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3D5CDAF5-A7C6-4EC4-BF33-12430B817CE2}"/>
              </a:ext>
            </a:extLst>
          </p:cNvPr>
          <p:cNvSpPr txBox="1"/>
          <p:nvPr/>
        </p:nvSpPr>
        <p:spPr>
          <a:xfrm>
            <a:off x="9584913" y="471357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1000 GB</a:t>
            </a:r>
          </a:p>
        </p:txBody>
      </p:sp>
      <p:pic>
        <p:nvPicPr>
          <p:cNvPr id="26" name="Picture 11">
            <a:extLst>
              <a:ext uri="{FF2B5EF4-FFF2-40B4-BE49-F238E27FC236}">
                <a16:creationId xmlns:a16="http://schemas.microsoft.com/office/drawing/2014/main" id="{B78C5A41-6A92-481A-AC32-DC4F09A9C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869" y="4713577"/>
            <a:ext cx="3202870" cy="1905708"/>
          </a:xfrm>
          <a:prstGeom prst="rect">
            <a:avLst/>
          </a:prstGeom>
        </p:spPr>
      </p:pic>
      <p:grpSp>
        <p:nvGrpSpPr>
          <p:cNvPr id="27" name="Group 14">
            <a:extLst>
              <a:ext uri="{FF2B5EF4-FFF2-40B4-BE49-F238E27FC236}">
                <a16:creationId xmlns:a16="http://schemas.microsoft.com/office/drawing/2014/main" id="{3292B360-9630-4EBD-B681-E7D97ADA5FF8}"/>
              </a:ext>
            </a:extLst>
          </p:cNvPr>
          <p:cNvGrpSpPr/>
          <p:nvPr/>
        </p:nvGrpSpPr>
        <p:grpSpPr>
          <a:xfrm>
            <a:off x="10005210" y="5481765"/>
            <a:ext cx="760750" cy="923140"/>
            <a:chOff x="6335290" y="5350762"/>
            <a:chExt cx="760750" cy="923140"/>
          </a:xfrm>
        </p:grpSpPr>
        <p:pic>
          <p:nvPicPr>
            <p:cNvPr id="28" name="Picture 12">
              <a:extLst>
                <a:ext uri="{FF2B5EF4-FFF2-40B4-BE49-F238E27FC236}">
                  <a16:creationId xmlns:a16="http://schemas.microsoft.com/office/drawing/2014/main" id="{2AAAE590-4FFA-4860-A288-CFDBFDA65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331770">
              <a:off x="6395489" y="5817788"/>
              <a:ext cx="700551" cy="456114"/>
            </a:xfrm>
            <a:prstGeom prst="rect">
              <a:avLst/>
            </a:prstGeom>
          </p:spPr>
        </p:pic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94300D84-2DAB-4F76-B627-BFBB716E0CC2}"/>
                </a:ext>
              </a:extLst>
            </p:cNvPr>
            <p:cNvSpPr txBox="1"/>
            <p:nvPr/>
          </p:nvSpPr>
          <p:spPr>
            <a:xfrm>
              <a:off x="6335290" y="5350762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how?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378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Outline of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072642F-F315-4019-BA5C-87BD5FC4E84A}"/>
              </a:ext>
            </a:extLst>
          </p:cNvPr>
          <p:cNvSpPr txBox="1"/>
          <p:nvPr/>
        </p:nvSpPr>
        <p:spPr>
          <a:xfrm>
            <a:off x="744260" y="2178293"/>
            <a:ext cx="10857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Liveness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Unified Tensor Pool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Cost-aware Re-computation</a:t>
            </a:r>
          </a:p>
        </p:txBody>
      </p:sp>
    </p:spTree>
    <p:extLst>
      <p:ext uri="{BB962C8B-B14F-4D97-AF65-F5344CB8AC3E}">
        <p14:creationId xmlns:p14="http://schemas.microsoft.com/office/powerpoint/2010/main" val="335855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Computation Patterns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4" name="Group 22">
            <a:extLst>
              <a:ext uri="{FF2B5EF4-FFF2-40B4-BE49-F238E27FC236}">
                <a16:creationId xmlns:a16="http://schemas.microsoft.com/office/drawing/2014/main" id="{18D4B2C9-3C05-467A-A973-55F4BA070CD5}"/>
              </a:ext>
            </a:extLst>
          </p:cNvPr>
          <p:cNvGrpSpPr/>
          <p:nvPr/>
        </p:nvGrpSpPr>
        <p:grpSpPr>
          <a:xfrm>
            <a:off x="359506" y="1692237"/>
            <a:ext cx="5298344" cy="5005547"/>
            <a:chOff x="359506" y="1692237"/>
            <a:chExt cx="5298344" cy="50055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A97F642-C97A-4042-AC7A-C6E6AAFF8060}"/>
                </a:ext>
              </a:extLst>
            </p:cNvPr>
            <p:cNvGrpSpPr/>
            <p:nvPr/>
          </p:nvGrpSpPr>
          <p:grpSpPr>
            <a:xfrm>
              <a:off x="359506" y="2061410"/>
              <a:ext cx="5178141" cy="3102501"/>
              <a:chOff x="629137" y="2334790"/>
              <a:chExt cx="5178141" cy="3102501"/>
            </a:xfrm>
          </p:grpSpPr>
          <p:pic>
            <p:nvPicPr>
              <p:cNvPr id="10" name="Picture 3">
                <a:extLst>
                  <a:ext uri="{FF2B5EF4-FFF2-40B4-BE49-F238E27FC236}">
                    <a16:creationId xmlns:a16="http://schemas.microsoft.com/office/drawing/2014/main" id="{62C5CE17-AD3B-4E7A-A036-C622A87AE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6831" y="3766632"/>
                <a:ext cx="5080447" cy="1670659"/>
              </a:xfrm>
              <a:prstGeom prst="rect">
                <a:avLst/>
              </a:prstGeom>
            </p:spPr>
          </p:pic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3BD82875-A530-4530-A1D4-723EB8C4BC0A}"/>
                  </a:ext>
                </a:extLst>
              </p:cNvPr>
              <p:cNvSpPr txBox="1"/>
              <p:nvPr/>
            </p:nvSpPr>
            <p:spPr>
              <a:xfrm>
                <a:off x="629137" y="2334790"/>
                <a:ext cx="38842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 err="1">
                    <a:latin typeface="+mj-lt"/>
                  </a:rPr>
                  <a:t>AlexNet</a:t>
                </a:r>
                <a:r>
                  <a:rPr lang="en-US" sz="1600" b="1" dirty="0">
                    <a:latin typeface="+mj-lt"/>
                  </a:rPr>
                  <a:t>, VGG16 and VGG19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B90A6D-E1F1-4463-9082-6955DE19732E}"/>
                </a:ext>
              </a:extLst>
            </p:cNvPr>
            <p:cNvSpPr txBox="1"/>
            <p:nvPr/>
          </p:nvSpPr>
          <p:spPr>
            <a:xfrm>
              <a:off x="876304" y="5794403"/>
              <a:ext cx="28506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>
                  <a:solidFill>
                    <a:srgbClr val="C00000"/>
                  </a:solidFill>
                  <a:latin typeface="+mj-lt"/>
                </a:rPr>
                <a:t>Static Dependency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dirty="0">
                  <a:solidFill>
                    <a:srgbClr val="C00000"/>
                  </a:solidFill>
                  <a:latin typeface="+mj-lt"/>
                </a:rPr>
                <a:t>Predictable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D177C1-68B1-4589-8191-5A0AA0331541}"/>
                </a:ext>
              </a:extLst>
            </p:cNvPr>
            <p:cNvSpPr/>
            <p:nvPr/>
          </p:nvSpPr>
          <p:spPr>
            <a:xfrm>
              <a:off x="359506" y="1694088"/>
              <a:ext cx="38842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+mj-lt"/>
                </a:rPr>
                <a:t>LINEAR</a:t>
              </a:r>
              <a:endParaRPr lang="en-US" dirty="0">
                <a:latin typeface="+mj-lt"/>
              </a:endParaRPr>
            </a:p>
          </p:txBody>
        </p:sp>
        <p:sp>
          <p:nvSpPr>
            <p:cNvPr id="9" name="Rounded Rectangle 9">
              <a:extLst>
                <a:ext uri="{FF2B5EF4-FFF2-40B4-BE49-F238E27FC236}">
                  <a16:creationId xmlns:a16="http://schemas.microsoft.com/office/drawing/2014/main" id="{FADA0C2B-C72F-4C9F-B56E-DF6B42355DFA}"/>
                </a:ext>
              </a:extLst>
            </p:cNvPr>
            <p:cNvSpPr/>
            <p:nvPr/>
          </p:nvSpPr>
          <p:spPr>
            <a:xfrm>
              <a:off x="359506" y="1692237"/>
              <a:ext cx="5298344" cy="500554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23">
            <a:extLst>
              <a:ext uri="{FF2B5EF4-FFF2-40B4-BE49-F238E27FC236}">
                <a16:creationId xmlns:a16="http://schemas.microsoft.com/office/drawing/2014/main" id="{BD3EBE33-22B1-4F22-84D8-12FFA822C76B}"/>
              </a:ext>
            </a:extLst>
          </p:cNvPr>
          <p:cNvGrpSpPr/>
          <p:nvPr/>
        </p:nvGrpSpPr>
        <p:grpSpPr>
          <a:xfrm>
            <a:off x="6096001" y="1653673"/>
            <a:ext cx="5336848" cy="5005546"/>
            <a:chOff x="4681411" y="1692238"/>
            <a:chExt cx="3884251" cy="5005546"/>
          </a:xfrm>
        </p:grpSpPr>
        <p:sp>
          <p:nvSpPr>
            <p:cNvPr id="13" name="Rounded Rectangle 11">
              <a:extLst>
                <a:ext uri="{FF2B5EF4-FFF2-40B4-BE49-F238E27FC236}">
                  <a16:creationId xmlns:a16="http://schemas.microsoft.com/office/drawing/2014/main" id="{9929ACFF-DB38-4E85-BE89-C968894CD66C}"/>
                </a:ext>
              </a:extLst>
            </p:cNvPr>
            <p:cNvSpPr/>
            <p:nvPr/>
          </p:nvSpPr>
          <p:spPr>
            <a:xfrm>
              <a:off x="4681414" y="1692238"/>
              <a:ext cx="3884248" cy="500554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B877A134-4FA8-4D5E-878E-64E1CB932CE6}"/>
                </a:ext>
              </a:extLst>
            </p:cNvPr>
            <p:cNvSpPr/>
            <p:nvPr/>
          </p:nvSpPr>
          <p:spPr>
            <a:xfrm>
              <a:off x="4681414" y="1692238"/>
              <a:ext cx="388424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  <a:latin typeface="+mj-lt"/>
                </a:rPr>
                <a:t>None-LINEAR</a:t>
              </a:r>
              <a:endParaRPr lang="en-US" dirty="0">
                <a:latin typeface="+mj-lt"/>
              </a:endParaRPr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4B96931E-BDC9-4D33-AC4B-7E4EE0C8E794}"/>
                </a:ext>
              </a:extLst>
            </p:cNvPr>
            <p:cNvSpPr txBox="1"/>
            <p:nvPr/>
          </p:nvSpPr>
          <p:spPr>
            <a:xfrm>
              <a:off x="4681414" y="2063420"/>
              <a:ext cx="388424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err="1">
                  <a:latin typeface="+mj-lt"/>
                </a:rPr>
                <a:t>ResNet</a:t>
              </a:r>
              <a:r>
                <a:rPr lang="en-US" sz="1600" b="1" dirty="0">
                  <a:latin typeface="+mj-lt"/>
                </a:rPr>
                <a:t>, Inception and </a:t>
              </a:r>
              <a:r>
                <a:rPr lang="en-US" sz="1600" b="1" dirty="0" err="1">
                  <a:latin typeface="+mj-lt"/>
                </a:rPr>
                <a:t>DenseNet</a:t>
              </a:r>
              <a:endParaRPr lang="en-US" sz="1600" b="1" dirty="0">
                <a:latin typeface="+mj-lt"/>
              </a:endParaRPr>
            </a:p>
          </p:txBody>
        </p:sp>
        <p:grpSp>
          <p:nvGrpSpPr>
            <p:cNvPr id="16" name="Group 19">
              <a:extLst>
                <a:ext uri="{FF2B5EF4-FFF2-40B4-BE49-F238E27FC236}">
                  <a16:creationId xmlns:a16="http://schemas.microsoft.com/office/drawing/2014/main" id="{152B41F9-AC43-4844-90C5-A8B0F1A67932}"/>
                </a:ext>
              </a:extLst>
            </p:cNvPr>
            <p:cNvGrpSpPr/>
            <p:nvPr/>
          </p:nvGrpSpPr>
          <p:grpSpPr>
            <a:xfrm>
              <a:off x="4681413" y="2427685"/>
              <a:ext cx="3778666" cy="1355368"/>
              <a:chOff x="4681413" y="2427685"/>
              <a:chExt cx="3778666" cy="1355368"/>
            </a:xfrm>
          </p:grpSpPr>
          <p:pic>
            <p:nvPicPr>
              <p:cNvPr id="21" name="Picture 14">
                <a:extLst>
                  <a:ext uri="{FF2B5EF4-FFF2-40B4-BE49-F238E27FC236}">
                    <a16:creationId xmlns:a16="http://schemas.microsoft.com/office/drawing/2014/main" id="{EF90DCE0-612D-4AD2-9756-A42E70A3A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6996" y="2634596"/>
                <a:ext cx="3673083" cy="1148457"/>
              </a:xfrm>
              <a:prstGeom prst="rect">
                <a:avLst/>
              </a:prstGeom>
            </p:spPr>
          </p:pic>
          <p:sp>
            <p:nvSpPr>
              <p:cNvPr id="22" name="TextBox 16">
                <a:extLst>
                  <a:ext uri="{FF2B5EF4-FFF2-40B4-BE49-F238E27FC236}">
                    <a16:creationId xmlns:a16="http://schemas.microsoft.com/office/drawing/2014/main" id="{346B2EAD-17D0-4151-9486-9EE113AF1919}"/>
                  </a:ext>
                </a:extLst>
              </p:cNvPr>
              <p:cNvSpPr txBox="1"/>
              <p:nvPr/>
            </p:nvSpPr>
            <p:spPr>
              <a:xfrm>
                <a:off x="4681413" y="2427685"/>
                <a:ext cx="6619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+mj-lt"/>
                  </a:rPr>
                  <a:t>join</a:t>
                </a:r>
              </a:p>
            </p:txBody>
          </p:sp>
        </p:grpSp>
        <p:grpSp>
          <p:nvGrpSpPr>
            <p:cNvPr id="17" name="Group 18">
              <a:extLst>
                <a:ext uri="{FF2B5EF4-FFF2-40B4-BE49-F238E27FC236}">
                  <a16:creationId xmlns:a16="http://schemas.microsoft.com/office/drawing/2014/main" id="{148CE7B0-5535-4064-B90C-B51C46B0F00B}"/>
                </a:ext>
              </a:extLst>
            </p:cNvPr>
            <p:cNvGrpSpPr/>
            <p:nvPr/>
          </p:nvGrpSpPr>
          <p:grpSpPr>
            <a:xfrm>
              <a:off x="4681411" y="3783053"/>
              <a:ext cx="3778667" cy="1754301"/>
              <a:chOff x="4681411" y="3783053"/>
              <a:chExt cx="3778667" cy="1754301"/>
            </a:xfrm>
          </p:grpSpPr>
          <p:pic>
            <p:nvPicPr>
              <p:cNvPr id="19" name="Picture 15">
                <a:extLst>
                  <a:ext uri="{FF2B5EF4-FFF2-40B4-BE49-F238E27FC236}">
                    <a16:creationId xmlns:a16="http://schemas.microsoft.com/office/drawing/2014/main" id="{C14636FC-D02A-4A88-BADA-D566FB58B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6995" y="4002778"/>
                <a:ext cx="3673083" cy="1534576"/>
              </a:xfrm>
              <a:prstGeom prst="rect">
                <a:avLst/>
              </a:prstGeom>
            </p:spPr>
          </p:pic>
          <p:sp>
            <p:nvSpPr>
              <p:cNvPr id="20" name="TextBox 17">
                <a:extLst>
                  <a:ext uri="{FF2B5EF4-FFF2-40B4-BE49-F238E27FC236}">
                    <a16:creationId xmlns:a16="http://schemas.microsoft.com/office/drawing/2014/main" id="{111723BF-1E73-4132-AFF5-8C1C0BA9DE6B}"/>
                  </a:ext>
                </a:extLst>
              </p:cNvPr>
              <p:cNvSpPr txBox="1"/>
              <p:nvPr/>
            </p:nvSpPr>
            <p:spPr>
              <a:xfrm>
                <a:off x="4681411" y="3783053"/>
                <a:ext cx="7560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  <a:latin typeface="+mj-lt"/>
                  </a:rPr>
                  <a:t>fan</a:t>
                </a:r>
              </a:p>
            </p:txBody>
          </p:sp>
        </p:grpSp>
        <p:sp>
          <p:nvSpPr>
            <p:cNvPr id="18" name="TextBox 20">
              <a:extLst>
                <a:ext uri="{FF2B5EF4-FFF2-40B4-BE49-F238E27FC236}">
                  <a16:creationId xmlns:a16="http://schemas.microsoft.com/office/drawing/2014/main" id="{A36F6BC9-4057-435B-A8B6-E9B1B4F2E706}"/>
                </a:ext>
              </a:extLst>
            </p:cNvPr>
            <p:cNvSpPr txBox="1"/>
            <p:nvPr/>
          </p:nvSpPr>
          <p:spPr>
            <a:xfrm>
              <a:off x="5029541" y="5794402"/>
              <a:ext cx="31879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lang="en-US" dirty="0">
                  <a:solidFill>
                    <a:srgbClr val="C00000"/>
                  </a:solidFill>
                  <a:latin typeface="+mj-lt"/>
                </a:rPr>
                <a:t>Dynamic Dependency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Un</a:t>
              </a:r>
              <a:r>
                <a:rPr lang="en-US" dirty="0">
                  <a:solidFill>
                    <a:srgbClr val="C00000"/>
                  </a:solidFill>
                  <a:latin typeface="+mj-lt"/>
                </a:rPr>
                <a:t>predictable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8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Opportunity 1: Reusing at Different Time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3ACAF0C4-E947-453E-949B-C67A63ED4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19" y="1995359"/>
            <a:ext cx="5223464" cy="163321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F932BA9-BF58-42BE-ABAB-7822C6738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7" y="1910882"/>
            <a:ext cx="5223465" cy="1717689"/>
          </a:xfrm>
          <a:prstGeom prst="rect">
            <a:avLst/>
          </a:prstGeom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4A8D6972-16A9-4D9F-B998-682AC9C5E651}"/>
              </a:ext>
            </a:extLst>
          </p:cNvPr>
          <p:cNvSpPr/>
          <p:nvPr/>
        </p:nvSpPr>
        <p:spPr>
          <a:xfrm>
            <a:off x="2472734" y="4084907"/>
            <a:ext cx="7803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Core Idea:</a:t>
            </a:r>
          </a:p>
          <a:p>
            <a:r>
              <a:rPr lang="en-US" sz="2400" dirty="0">
                <a:solidFill>
                  <a:schemeClr val="tx2"/>
                </a:solidFill>
                <a:latin typeface="+mj-lt"/>
              </a:rPr>
              <a:t>reuse the same physical memory at different time partitions </a:t>
            </a: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C826434C-1B9E-4F95-88E3-A462CCE4A0EA}"/>
              </a:ext>
            </a:extLst>
          </p:cNvPr>
          <p:cNvSpPr/>
          <p:nvPr/>
        </p:nvSpPr>
        <p:spPr>
          <a:xfrm>
            <a:off x="3294088" y="5372241"/>
            <a:ext cx="61606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rgbClr val="D1282E">
                      <a:lumMod val="75000"/>
                    </a:srgbClr>
                  </a:solidFill>
                  <a:prstDash val="solid"/>
                </a:ln>
                <a:pattFill prst="dkUpDiag">
                  <a:fgClr>
                    <a:srgbClr val="D1282E"/>
                  </a:fgClr>
                  <a:bgClr>
                    <a:srgbClr val="D1282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D1282E">
                      <a:lumMod val="75000"/>
                    </a:srgbClr>
                  </a:outerShdw>
                </a:effectLst>
                <a:latin typeface="Arial"/>
                <a:ea typeface="黑体" panose="02010609060101010101" pitchFamily="49" charset="-122"/>
              </a:rPr>
              <a:t>Liveness Analysis</a:t>
            </a:r>
          </a:p>
        </p:txBody>
      </p:sp>
    </p:spTree>
    <p:extLst>
      <p:ext uri="{BB962C8B-B14F-4D97-AF65-F5344CB8AC3E}">
        <p14:creationId xmlns:p14="http://schemas.microsoft.com/office/powerpoint/2010/main" val="333626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Exclusive Access to GPU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0989" y="1958485"/>
            <a:ext cx="11047668" cy="3752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An application can have multiple GPUs, but each GPU usually belongs to exactly one application at a time</a:t>
            </a:r>
            <a:r>
              <a:rPr lang="en-US" dirty="0"/>
              <a:t>.</a:t>
            </a:r>
          </a:p>
          <a:p>
            <a:pPr algn="l">
              <a:lnSpc>
                <a:spcPct val="120000"/>
              </a:lnSpc>
            </a:pPr>
            <a:endParaRPr lang="en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algn="l">
              <a:lnSpc>
                <a:spcPct val="120000"/>
              </a:lnSpc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Advantages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Simplifies hardware design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Efficiency</a:t>
            </a:r>
          </a:p>
          <a:p>
            <a:pPr algn="l">
              <a:lnSpc>
                <a:spcPct val="120000"/>
              </a:lnSpc>
            </a:pPr>
            <a:endParaRPr lang="en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algn="l">
              <a:lnSpc>
                <a:spcPct val="120000"/>
              </a:lnSpc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Disadvantages</a:t>
            </a:r>
            <a:endParaRPr lang="en" sz="2400" dirty="0">
              <a:latin typeface="Gill Sans Light" charset="0"/>
              <a:cs typeface="Gill Sans Light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527381-50CF-A54F-9174-0852FD90A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!!LackOfFlexibility">
            <a:extLst>
              <a:ext uri="{FF2B5EF4-FFF2-40B4-BE49-F238E27FC236}">
                <a16:creationId xmlns:a16="http://schemas.microsoft.com/office/drawing/2014/main" id="{A56AA62D-2104-B24E-B429-7D9A30850659}"/>
              </a:ext>
            </a:extLst>
          </p:cNvPr>
          <p:cNvSpPr/>
          <p:nvPr/>
        </p:nvSpPr>
        <p:spPr>
          <a:xfrm>
            <a:off x="720989" y="5621388"/>
            <a:ext cx="2973891" cy="502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Lack of flexibility</a:t>
            </a:r>
          </a:p>
        </p:txBody>
      </p:sp>
    </p:spTree>
    <p:extLst>
      <p:ext uri="{BB962C8B-B14F-4D97-AF65-F5344CB8AC3E}">
        <p14:creationId xmlns:p14="http://schemas.microsoft.com/office/powerpoint/2010/main" val="40523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Liveness Analysis: 50% Memory Saving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F109BC05-BC43-4527-8181-05B89DD48AF6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EE126A97-7C54-400D-B56F-D743B64CE450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A798D304-1866-4B14-BFF4-C404CDA98469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E5FD3D29-B005-4071-998D-CBC87CFAF1EB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43FB8BA2-736D-4D8E-A9B9-A8C6214762A0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EC1280F7-AC64-4CA6-9318-6EA53E3756D9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9E1CC433-29CD-429B-91F0-F185A85537F0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D80A5CC0-E1E4-4A45-B91F-B4ACF3D12FA9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E8431D6F-3F74-49E6-B18A-974EA9DB7656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09F01BC2-2ED5-4894-AAE5-E44BC6A87B03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15A13DC7-6A50-42B6-A616-AC15E558880D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147022D2-1027-4232-8C06-EF044FBF511D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871F0389-B78B-4BC1-909D-1CA3F6E7F15E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CBCF7DED-EF19-4715-8B11-12DDC52709DC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C7F1FA44-75E2-48B8-81A1-A2964462F818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3164CE93-C193-4AAB-BEBE-CFF8D55D4462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DB4E185A-0A2B-4ECB-AEF5-455315E26EA1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7C5EE0C4-27AB-4195-9903-BDCBD3F6C436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B1764CF7-6DF1-488C-9825-B25960A59E09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F7AB7DA8-C774-4153-8339-AF9D7E48E4C6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25" name="Rectangle 33">
              <a:extLst>
                <a:ext uri="{FF2B5EF4-FFF2-40B4-BE49-F238E27FC236}">
                  <a16:creationId xmlns:a16="http://schemas.microsoft.com/office/drawing/2014/main" id="{E5129C2F-D423-47F9-9117-EEB98E1DD242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C109889F-48A0-450E-BF36-421D261553C8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660DE8EF-C5A2-43F2-A498-95ACBDB16084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11B7CB0F-BEFB-48BA-8858-3E9D81A3BB46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29" name="Group 37">
            <a:extLst>
              <a:ext uri="{FF2B5EF4-FFF2-40B4-BE49-F238E27FC236}">
                <a16:creationId xmlns:a16="http://schemas.microsoft.com/office/drawing/2014/main" id="{EC98A293-C2F3-4302-9EAC-8230E7886142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30" name="Rectangle 38">
              <a:extLst>
                <a:ext uri="{FF2B5EF4-FFF2-40B4-BE49-F238E27FC236}">
                  <a16:creationId xmlns:a16="http://schemas.microsoft.com/office/drawing/2014/main" id="{5E20BDD0-8B8C-4A8B-A4D5-7C74B0F1CB5F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9">
              <a:extLst>
                <a:ext uri="{FF2B5EF4-FFF2-40B4-BE49-F238E27FC236}">
                  <a16:creationId xmlns:a16="http://schemas.microsoft.com/office/drawing/2014/main" id="{054C003A-0C45-4CA3-A24B-83CD05175300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FCA27486-1AE2-46FF-BD3D-82B3ACEBC1DA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CFD44C0C-259F-4F2E-9902-99E675A05C81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30262552-8DEC-40B3-93B9-A9926440C283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35" name="Straight Arrow Connector 50">
            <a:extLst>
              <a:ext uri="{FF2B5EF4-FFF2-40B4-BE49-F238E27FC236}">
                <a16:creationId xmlns:a16="http://schemas.microsoft.com/office/drawing/2014/main" id="{71CE98A5-60EA-43C3-80FD-301081B3CF96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1">
            <a:extLst>
              <a:ext uri="{FF2B5EF4-FFF2-40B4-BE49-F238E27FC236}">
                <a16:creationId xmlns:a16="http://schemas.microsoft.com/office/drawing/2014/main" id="{54E1C248-B4B8-4EB6-89F5-384FC7256E51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52">
            <a:extLst>
              <a:ext uri="{FF2B5EF4-FFF2-40B4-BE49-F238E27FC236}">
                <a16:creationId xmlns:a16="http://schemas.microsoft.com/office/drawing/2014/main" id="{35FB585C-0F38-4DC5-AE55-389EF41C1F2D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0">
            <a:extLst>
              <a:ext uri="{FF2B5EF4-FFF2-40B4-BE49-F238E27FC236}">
                <a16:creationId xmlns:a16="http://schemas.microsoft.com/office/drawing/2014/main" id="{C42A658E-2E2A-4D16-B2BA-B6F63215E111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39" name="Straight Arrow Connector 24">
              <a:extLst>
                <a:ext uri="{FF2B5EF4-FFF2-40B4-BE49-F238E27FC236}">
                  <a16:creationId xmlns:a16="http://schemas.microsoft.com/office/drawing/2014/main" id="{7F46D467-13F8-4921-AE79-19F4B9BE2A77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72D86761-73FC-48CD-9720-8C4F5AC3D94D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1" name="Straight Arrow Connector 44">
            <a:extLst>
              <a:ext uri="{FF2B5EF4-FFF2-40B4-BE49-F238E27FC236}">
                <a16:creationId xmlns:a16="http://schemas.microsoft.com/office/drawing/2014/main" id="{28FCF276-08B0-4890-BBB4-4D0167FA39D5}"/>
              </a:ext>
            </a:extLst>
          </p:cNvPr>
          <p:cNvCxnSpPr>
            <a:stCxn id="9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4">
            <a:extLst>
              <a:ext uri="{FF2B5EF4-FFF2-40B4-BE49-F238E27FC236}">
                <a16:creationId xmlns:a16="http://schemas.microsoft.com/office/drawing/2014/main" id="{D99B6973-03B9-4369-98CC-52B816C3809E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43" name="Straight Arrow Connector 62">
            <a:extLst>
              <a:ext uri="{FF2B5EF4-FFF2-40B4-BE49-F238E27FC236}">
                <a16:creationId xmlns:a16="http://schemas.microsoft.com/office/drawing/2014/main" id="{657FF8B6-664E-4BB6-94A0-E914AD057553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7">
            <a:extLst>
              <a:ext uri="{FF2B5EF4-FFF2-40B4-BE49-F238E27FC236}">
                <a16:creationId xmlns:a16="http://schemas.microsoft.com/office/drawing/2014/main" id="{FE4B2B43-8E67-4A16-BF11-4D104A5C17DA}"/>
              </a:ext>
            </a:extLst>
          </p:cNvPr>
          <p:cNvCxnSpPr>
            <a:stCxn id="33" idx="1"/>
            <a:endCxn id="30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1">
            <a:extLst>
              <a:ext uri="{FF2B5EF4-FFF2-40B4-BE49-F238E27FC236}">
                <a16:creationId xmlns:a16="http://schemas.microsoft.com/office/drawing/2014/main" id="{46C21D8C-EBF8-490D-9281-93633EBBAD6D}"/>
              </a:ext>
            </a:extLst>
          </p:cNvPr>
          <p:cNvCxnSpPr>
            <a:stCxn id="30" idx="1"/>
            <a:endCxn id="27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>
            <a:extLst>
              <a:ext uri="{FF2B5EF4-FFF2-40B4-BE49-F238E27FC236}">
                <a16:creationId xmlns:a16="http://schemas.microsoft.com/office/drawing/2014/main" id="{683FD0AA-4912-45F3-B180-702E6CF2E4AD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3">
            <a:extLst>
              <a:ext uri="{FF2B5EF4-FFF2-40B4-BE49-F238E27FC236}">
                <a16:creationId xmlns:a16="http://schemas.microsoft.com/office/drawing/2014/main" id="{90F712E3-EDC7-45A7-9B72-7F5BB62F2B8E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79">
            <a:extLst>
              <a:ext uri="{FF2B5EF4-FFF2-40B4-BE49-F238E27FC236}">
                <a16:creationId xmlns:a16="http://schemas.microsoft.com/office/drawing/2014/main" id="{A2D36EA6-0948-4DFF-BE60-E17B551BE168}"/>
              </a:ext>
            </a:extLst>
          </p:cNvPr>
          <p:cNvCxnSpPr>
            <a:stCxn id="9" idx="0"/>
            <a:endCxn id="15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82">
            <a:extLst>
              <a:ext uri="{FF2B5EF4-FFF2-40B4-BE49-F238E27FC236}">
                <a16:creationId xmlns:a16="http://schemas.microsoft.com/office/drawing/2014/main" id="{6D091163-002F-48B0-866E-0B3C88B6A067}"/>
              </a:ext>
            </a:extLst>
          </p:cNvPr>
          <p:cNvCxnSpPr>
            <a:stCxn id="30" idx="2"/>
            <a:endCxn id="25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84">
            <a:extLst>
              <a:ext uri="{FF2B5EF4-FFF2-40B4-BE49-F238E27FC236}">
                <a16:creationId xmlns:a16="http://schemas.microsoft.com/office/drawing/2014/main" id="{506770D3-1371-4A07-822C-EE428F0F36D0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1</a:t>
            </a:r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D32E02D2-BF5B-4F09-90B8-6FCBF240EC3E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52" name="Straight Arrow Connector 65">
            <a:extLst>
              <a:ext uri="{FF2B5EF4-FFF2-40B4-BE49-F238E27FC236}">
                <a16:creationId xmlns:a16="http://schemas.microsoft.com/office/drawing/2014/main" id="{EB5446DE-B4C6-444E-94B9-F5C4ACB6AE0B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66">
            <a:extLst>
              <a:ext uri="{FF2B5EF4-FFF2-40B4-BE49-F238E27FC236}">
                <a16:creationId xmlns:a16="http://schemas.microsoft.com/office/drawing/2014/main" id="{66ECD968-5529-484C-8288-472DFBFA614B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6">
            <a:extLst>
              <a:ext uri="{FF2B5EF4-FFF2-40B4-BE49-F238E27FC236}">
                <a16:creationId xmlns:a16="http://schemas.microsoft.com/office/drawing/2014/main" id="{67F15FF6-5D49-448C-A52C-79AC12ED587B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55" name="TextBox 57">
            <a:extLst>
              <a:ext uri="{FF2B5EF4-FFF2-40B4-BE49-F238E27FC236}">
                <a16:creationId xmlns:a16="http://schemas.microsoft.com/office/drawing/2014/main" id="{1318925E-357E-4994-AF85-39CF4BDA34F4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</a:t>
            </a:r>
          </a:p>
        </p:txBody>
      </p:sp>
      <p:sp>
        <p:nvSpPr>
          <p:cNvPr id="56" name="TextBox 58">
            <a:extLst>
              <a:ext uri="{FF2B5EF4-FFF2-40B4-BE49-F238E27FC236}">
                <a16:creationId xmlns:a16="http://schemas.microsoft.com/office/drawing/2014/main" id="{2CBFE67D-2D72-4B15-BCB0-A1F4503EDEA6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28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B7F12A2D-2889-449B-B8A2-95F65246C16A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AE5BDCB0-F682-4DDC-AB19-C23C945ED5E9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148E8009-AFB2-431C-A86A-5A67AB4CC0E7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5D88CD56-6E1A-4E65-8904-D32F870F1A2A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8F8A339B-5A7F-48C7-AD74-8606B4106109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411CB4A5-B178-4E55-8429-0F3A72EC5F73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CBE225C9-80B2-4AD5-821A-A03A0D29ED37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997059D7-DBAE-43B8-A89D-31451CC38292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7D3408F7-2850-4F05-824C-E7B00614B91F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2745048A-1750-4D30-970E-024CD9503E5E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38E04AE2-95F5-4D58-B144-A384FC21AA80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1AB287AD-0EB8-441E-916C-509A7ABD735D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7E21F2E3-6CB1-4A59-9F89-9B56017053A6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099C6215-3685-47A2-A938-84FAF9AE10C7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6DAFFD17-C773-4871-8F0B-D307A76053F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8149F7AA-B9E5-4FD4-BE32-DCD1442D3409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3CD4988B-BFC4-4449-B537-6A60B6F449BE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4775070A-DEFE-419C-9A1B-8874722C70B1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434CFB76-A649-482A-9292-96DFB81F82D8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3267182C-88C6-46E5-A6AB-BE25E59DC04A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25" name="Rectangle 33">
              <a:extLst>
                <a:ext uri="{FF2B5EF4-FFF2-40B4-BE49-F238E27FC236}">
                  <a16:creationId xmlns:a16="http://schemas.microsoft.com/office/drawing/2014/main" id="{859D43AD-D443-43CF-B444-6B1B6007ACFC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C99722A2-A376-41A1-A7D8-7BB0A996D857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DB8BE2A1-3170-4252-ACE3-6FCEB1777CDE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8BFC1CB6-C962-41C9-9BC5-E05AD90A009F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29" name="Group 37">
            <a:extLst>
              <a:ext uri="{FF2B5EF4-FFF2-40B4-BE49-F238E27FC236}">
                <a16:creationId xmlns:a16="http://schemas.microsoft.com/office/drawing/2014/main" id="{5A949DE2-7FAF-4FAA-A0F1-1719D575C99B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30" name="Rectangle 38">
              <a:extLst>
                <a:ext uri="{FF2B5EF4-FFF2-40B4-BE49-F238E27FC236}">
                  <a16:creationId xmlns:a16="http://schemas.microsoft.com/office/drawing/2014/main" id="{7283F6B8-5C86-4D76-8F7B-3F1F986B64B2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9">
              <a:extLst>
                <a:ext uri="{FF2B5EF4-FFF2-40B4-BE49-F238E27FC236}">
                  <a16:creationId xmlns:a16="http://schemas.microsoft.com/office/drawing/2014/main" id="{3226B1B9-DA07-48F3-BBDB-7296FC82B540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358D43B9-4A5F-426C-958F-052CDA79AF01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3559F68F-34E1-4A10-853C-67EB8D9BD785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E38F8EAA-569B-4E25-BF45-445541C670F6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35" name="Straight Arrow Connector 50">
            <a:extLst>
              <a:ext uri="{FF2B5EF4-FFF2-40B4-BE49-F238E27FC236}">
                <a16:creationId xmlns:a16="http://schemas.microsoft.com/office/drawing/2014/main" id="{5515B445-BC79-4E9B-813A-2A3C1A886D41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1">
            <a:extLst>
              <a:ext uri="{FF2B5EF4-FFF2-40B4-BE49-F238E27FC236}">
                <a16:creationId xmlns:a16="http://schemas.microsoft.com/office/drawing/2014/main" id="{6C3CB011-8F3D-40D0-ADCA-63E11134D747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52">
            <a:extLst>
              <a:ext uri="{FF2B5EF4-FFF2-40B4-BE49-F238E27FC236}">
                <a16:creationId xmlns:a16="http://schemas.microsoft.com/office/drawing/2014/main" id="{DFC64AF8-DE3A-43BA-B9C0-1283EC221005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0">
            <a:extLst>
              <a:ext uri="{FF2B5EF4-FFF2-40B4-BE49-F238E27FC236}">
                <a16:creationId xmlns:a16="http://schemas.microsoft.com/office/drawing/2014/main" id="{CB1DF825-0C42-40D7-8F14-DB144FFA05AF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39" name="Straight Arrow Connector 24">
              <a:extLst>
                <a:ext uri="{FF2B5EF4-FFF2-40B4-BE49-F238E27FC236}">
                  <a16:creationId xmlns:a16="http://schemas.microsoft.com/office/drawing/2014/main" id="{9583F643-A63C-4D6B-B4B0-3F56D9283CD5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8F2926F3-030A-479D-A0D3-545B0821F76F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1" name="Straight Arrow Connector 44">
            <a:extLst>
              <a:ext uri="{FF2B5EF4-FFF2-40B4-BE49-F238E27FC236}">
                <a16:creationId xmlns:a16="http://schemas.microsoft.com/office/drawing/2014/main" id="{C1A4BA4B-4ADB-4EBF-8BC4-95CBFFEB6127}"/>
              </a:ext>
            </a:extLst>
          </p:cNvPr>
          <p:cNvCxnSpPr>
            <a:stCxn id="9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4">
            <a:extLst>
              <a:ext uri="{FF2B5EF4-FFF2-40B4-BE49-F238E27FC236}">
                <a16:creationId xmlns:a16="http://schemas.microsoft.com/office/drawing/2014/main" id="{A6DE1AC0-A2E4-46CA-AE11-693F17625DB6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43" name="Straight Arrow Connector 62">
            <a:extLst>
              <a:ext uri="{FF2B5EF4-FFF2-40B4-BE49-F238E27FC236}">
                <a16:creationId xmlns:a16="http://schemas.microsoft.com/office/drawing/2014/main" id="{AEF54499-B015-4F44-919F-E55F10584010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7">
            <a:extLst>
              <a:ext uri="{FF2B5EF4-FFF2-40B4-BE49-F238E27FC236}">
                <a16:creationId xmlns:a16="http://schemas.microsoft.com/office/drawing/2014/main" id="{205F7E09-4568-47D9-8B31-B0929858BFB2}"/>
              </a:ext>
            </a:extLst>
          </p:cNvPr>
          <p:cNvCxnSpPr>
            <a:stCxn id="33" idx="1"/>
            <a:endCxn id="30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1">
            <a:extLst>
              <a:ext uri="{FF2B5EF4-FFF2-40B4-BE49-F238E27FC236}">
                <a16:creationId xmlns:a16="http://schemas.microsoft.com/office/drawing/2014/main" id="{67FFF49F-D166-413C-A117-BD7F52519023}"/>
              </a:ext>
            </a:extLst>
          </p:cNvPr>
          <p:cNvCxnSpPr>
            <a:stCxn id="30" idx="1"/>
            <a:endCxn id="27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>
            <a:extLst>
              <a:ext uri="{FF2B5EF4-FFF2-40B4-BE49-F238E27FC236}">
                <a16:creationId xmlns:a16="http://schemas.microsoft.com/office/drawing/2014/main" id="{4BEF8AD2-B74B-4852-8698-94A8AB3FA749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3">
            <a:extLst>
              <a:ext uri="{FF2B5EF4-FFF2-40B4-BE49-F238E27FC236}">
                <a16:creationId xmlns:a16="http://schemas.microsoft.com/office/drawing/2014/main" id="{9FD84117-D021-4916-95A5-235F34DA2AC9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79">
            <a:extLst>
              <a:ext uri="{FF2B5EF4-FFF2-40B4-BE49-F238E27FC236}">
                <a16:creationId xmlns:a16="http://schemas.microsoft.com/office/drawing/2014/main" id="{CD491B48-71BC-47D1-97E1-E977DBA25BBE}"/>
              </a:ext>
            </a:extLst>
          </p:cNvPr>
          <p:cNvCxnSpPr>
            <a:stCxn id="9" idx="0"/>
            <a:endCxn id="15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0">
            <a:extLst>
              <a:ext uri="{FF2B5EF4-FFF2-40B4-BE49-F238E27FC236}">
                <a16:creationId xmlns:a16="http://schemas.microsoft.com/office/drawing/2014/main" id="{7376B72E-F57A-493F-9EAE-1E31B17848FA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cxnSp>
        <p:nvCxnSpPr>
          <p:cNvPr id="50" name="Elbow Connector 82">
            <a:extLst>
              <a:ext uri="{FF2B5EF4-FFF2-40B4-BE49-F238E27FC236}">
                <a16:creationId xmlns:a16="http://schemas.microsoft.com/office/drawing/2014/main" id="{802413A2-7757-4505-827C-8329E07D876C}"/>
              </a:ext>
            </a:extLst>
          </p:cNvPr>
          <p:cNvCxnSpPr>
            <a:stCxn id="30" idx="2"/>
            <a:endCxn id="25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84">
            <a:extLst>
              <a:ext uri="{FF2B5EF4-FFF2-40B4-BE49-F238E27FC236}">
                <a16:creationId xmlns:a16="http://schemas.microsoft.com/office/drawing/2014/main" id="{3A517939-9D18-4BAC-9215-450E8CEFBC7A}"/>
              </a:ext>
            </a:extLst>
          </p:cNvPr>
          <p:cNvSpPr txBox="1"/>
          <p:nvPr/>
        </p:nvSpPr>
        <p:spPr>
          <a:xfrm>
            <a:off x="523631" y="193040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2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BB7F4DD0-6825-40F7-AD2A-9CABCC663DE7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53" name="Straight Arrow Connector 65">
            <a:extLst>
              <a:ext uri="{FF2B5EF4-FFF2-40B4-BE49-F238E27FC236}">
                <a16:creationId xmlns:a16="http://schemas.microsoft.com/office/drawing/2014/main" id="{AE91685C-9156-4547-9D00-C6BAA5B119F3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66">
            <a:extLst>
              <a:ext uri="{FF2B5EF4-FFF2-40B4-BE49-F238E27FC236}">
                <a16:creationId xmlns:a16="http://schemas.microsoft.com/office/drawing/2014/main" id="{9FFD2F98-E095-46B8-BC06-AF923CCE35B4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68">
            <a:extLst>
              <a:ext uri="{FF2B5EF4-FFF2-40B4-BE49-F238E27FC236}">
                <a16:creationId xmlns:a16="http://schemas.microsoft.com/office/drawing/2014/main" id="{1DB61408-D65A-4F5E-9500-7C1269C51581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sp>
        <p:nvSpPr>
          <p:cNvPr id="56" name="TextBox 75">
            <a:extLst>
              <a:ext uri="{FF2B5EF4-FFF2-40B4-BE49-F238E27FC236}">
                <a16:creationId xmlns:a16="http://schemas.microsoft.com/office/drawing/2014/main" id="{14CD159E-BDD2-4D52-84BC-4222BA1AFEF2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57" name="TextBox 76">
            <a:extLst>
              <a:ext uri="{FF2B5EF4-FFF2-40B4-BE49-F238E27FC236}">
                <a16:creationId xmlns:a16="http://schemas.microsoft.com/office/drawing/2014/main" id="{4AC46130-FBE1-499F-8993-2FDCA42D8C73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t1,</a:t>
            </a:r>
          </a:p>
        </p:txBody>
      </p:sp>
      <p:sp>
        <p:nvSpPr>
          <p:cNvPr id="58" name="TextBox 77">
            <a:extLst>
              <a:ext uri="{FF2B5EF4-FFF2-40B4-BE49-F238E27FC236}">
                <a16:creationId xmlns:a16="http://schemas.microsoft.com/office/drawing/2014/main" id="{64CA76D5-01C7-45BF-A4F7-5EFD8D5C57BF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08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9" name="TextBox 49">
            <a:extLst>
              <a:ext uri="{FF2B5EF4-FFF2-40B4-BE49-F238E27FC236}">
                <a16:creationId xmlns:a16="http://schemas.microsoft.com/office/drawing/2014/main" id="{667C0E5E-AAB4-4617-84D2-4DB903CCB736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grpSp>
        <p:nvGrpSpPr>
          <p:cNvPr id="60" name="Group 13">
            <a:extLst>
              <a:ext uri="{FF2B5EF4-FFF2-40B4-BE49-F238E27FC236}">
                <a16:creationId xmlns:a16="http://schemas.microsoft.com/office/drawing/2014/main" id="{A25B849F-B4EF-4113-904E-CF59D5FBCF90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1" name="Rectangle 9">
              <a:extLst>
                <a:ext uri="{FF2B5EF4-FFF2-40B4-BE49-F238E27FC236}">
                  <a16:creationId xmlns:a16="http://schemas.microsoft.com/office/drawing/2014/main" id="{2C5E2140-998D-4902-B721-068E83250743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10">
              <a:extLst>
                <a:ext uri="{FF2B5EF4-FFF2-40B4-BE49-F238E27FC236}">
                  <a16:creationId xmlns:a16="http://schemas.microsoft.com/office/drawing/2014/main" id="{FD540924-DA3A-4F18-8FB2-9683F7CB05FF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63" name="Group 12">
            <a:extLst>
              <a:ext uri="{FF2B5EF4-FFF2-40B4-BE49-F238E27FC236}">
                <a16:creationId xmlns:a16="http://schemas.microsoft.com/office/drawing/2014/main" id="{F79FFA93-CBA5-42E0-A405-E49EBCE586F9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64" name="TextBox 6">
              <a:extLst>
                <a:ext uri="{FF2B5EF4-FFF2-40B4-BE49-F238E27FC236}">
                  <a16:creationId xmlns:a16="http://schemas.microsoft.com/office/drawing/2014/main" id="{9E96A583-7A61-425E-98E5-BBF962B61600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65" name="Rectangle 11">
              <a:extLst>
                <a:ext uri="{FF2B5EF4-FFF2-40B4-BE49-F238E27FC236}">
                  <a16:creationId xmlns:a16="http://schemas.microsoft.com/office/drawing/2014/main" id="{014BF9D5-B56C-4B0F-9F8D-0778A6CDF25C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14">
            <a:extLst>
              <a:ext uri="{FF2B5EF4-FFF2-40B4-BE49-F238E27FC236}">
                <a16:creationId xmlns:a16="http://schemas.microsoft.com/office/drawing/2014/main" id="{FDD5E93D-1B03-4E6F-A8EA-3C2D213BFD20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67" name="Rectangle 15">
              <a:extLst>
                <a:ext uri="{FF2B5EF4-FFF2-40B4-BE49-F238E27FC236}">
                  <a16:creationId xmlns:a16="http://schemas.microsoft.com/office/drawing/2014/main" id="{463C9981-448A-4459-907B-E09935C5D587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16">
              <a:extLst>
                <a:ext uri="{FF2B5EF4-FFF2-40B4-BE49-F238E27FC236}">
                  <a16:creationId xmlns:a16="http://schemas.microsoft.com/office/drawing/2014/main" id="{5453C67D-1178-4901-89C3-66E5B60AD564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69" name="Group 17">
            <a:extLst>
              <a:ext uri="{FF2B5EF4-FFF2-40B4-BE49-F238E27FC236}">
                <a16:creationId xmlns:a16="http://schemas.microsoft.com/office/drawing/2014/main" id="{8BC626EE-B180-4233-96C0-37F7DBEDF254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70" name="Rectangle 18">
              <a:extLst>
                <a:ext uri="{FF2B5EF4-FFF2-40B4-BE49-F238E27FC236}">
                  <a16:creationId xmlns:a16="http://schemas.microsoft.com/office/drawing/2014/main" id="{8581E390-4B0B-477A-B204-23DC0DFD06F7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19">
              <a:extLst>
                <a:ext uri="{FF2B5EF4-FFF2-40B4-BE49-F238E27FC236}">
                  <a16:creationId xmlns:a16="http://schemas.microsoft.com/office/drawing/2014/main" id="{2C156A35-79F6-4EFA-863E-7AAF7110CF20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72" name="Group 20">
            <a:extLst>
              <a:ext uri="{FF2B5EF4-FFF2-40B4-BE49-F238E27FC236}">
                <a16:creationId xmlns:a16="http://schemas.microsoft.com/office/drawing/2014/main" id="{9E84C056-271A-4B46-938D-A0F274466CD8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73" name="Rectangle 21">
              <a:extLst>
                <a:ext uri="{FF2B5EF4-FFF2-40B4-BE49-F238E27FC236}">
                  <a16:creationId xmlns:a16="http://schemas.microsoft.com/office/drawing/2014/main" id="{E5BA8E11-27F9-44B7-9B4F-19658837D4C2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22">
              <a:extLst>
                <a:ext uri="{FF2B5EF4-FFF2-40B4-BE49-F238E27FC236}">
                  <a16:creationId xmlns:a16="http://schemas.microsoft.com/office/drawing/2014/main" id="{9A2E4849-0407-4BD5-8963-83522A912876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75" name="Group 28">
            <a:extLst>
              <a:ext uri="{FF2B5EF4-FFF2-40B4-BE49-F238E27FC236}">
                <a16:creationId xmlns:a16="http://schemas.microsoft.com/office/drawing/2014/main" id="{73B97AF2-B508-4C48-83FF-DF634B41C19E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76" name="Rectangle 29">
              <a:extLst>
                <a:ext uri="{FF2B5EF4-FFF2-40B4-BE49-F238E27FC236}">
                  <a16:creationId xmlns:a16="http://schemas.microsoft.com/office/drawing/2014/main" id="{D0ADEC93-DDB3-4386-8982-C6C0CAB2D44D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30">
              <a:extLst>
                <a:ext uri="{FF2B5EF4-FFF2-40B4-BE49-F238E27FC236}">
                  <a16:creationId xmlns:a16="http://schemas.microsoft.com/office/drawing/2014/main" id="{02CF772B-33EA-48F1-AF7B-8849B1F0F257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78" name="Group 31">
            <a:extLst>
              <a:ext uri="{FF2B5EF4-FFF2-40B4-BE49-F238E27FC236}">
                <a16:creationId xmlns:a16="http://schemas.microsoft.com/office/drawing/2014/main" id="{C1B11698-A84E-4DAE-BF15-B812E00A801E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79" name="TextBox 32">
              <a:extLst>
                <a:ext uri="{FF2B5EF4-FFF2-40B4-BE49-F238E27FC236}">
                  <a16:creationId xmlns:a16="http://schemas.microsoft.com/office/drawing/2014/main" id="{D3DFAD1D-AC34-4697-8FE1-B245553F908C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80" name="Rectangle 33">
              <a:extLst>
                <a:ext uri="{FF2B5EF4-FFF2-40B4-BE49-F238E27FC236}">
                  <a16:creationId xmlns:a16="http://schemas.microsoft.com/office/drawing/2014/main" id="{07685D7E-AE74-4385-9711-B4B12B0AAEFB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34">
            <a:extLst>
              <a:ext uri="{FF2B5EF4-FFF2-40B4-BE49-F238E27FC236}">
                <a16:creationId xmlns:a16="http://schemas.microsoft.com/office/drawing/2014/main" id="{EE2E95B1-118E-4821-AF49-786773787A60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82" name="Rectangle 35">
              <a:extLst>
                <a:ext uri="{FF2B5EF4-FFF2-40B4-BE49-F238E27FC236}">
                  <a16:creationId xmlns:a16="http://schemas.microsoft.com/office/drawing/2014/main" id="{BF6596CC-CF31-4CA8-BAF4-61F9BDBB2E69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36">
              <a:extLst>
                <a:ext uri="{FF2B5EF4-FFF2-40B4-BE49-F238E27FC236}">
                  <a16:creationId xmlns:a16="http://schemas.microsoft.com/office/drawing/2014/main" id="{48A34515-55D3-4F08-AB04-4D1CE08F5CC5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84" name="Group 37">
            <a:extLst>
              <a:ext uri="{FF2B5EF4-FFF2-40B4-BE49-F238E27FC236}">
                <a16:creationId xmlns:a16="http://schemas.microsoft.com/office/drawing/2014/main" id="{34FBC1D9-A475-4ABB-B26C-49039B84F880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85" name="Rectangle 38">
              <a:extLst>
                <a:ext uri="{FF2B5EF4-FFF2-40B4-BE49-F238E27FC236}">
                  <a16:creationId xmlns:a16="http://schemas.microsoft.com/office/drawing/2014/main" id="{E8A0D2C9-A295-455E-BEB7-95ED4A1F8CC1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39">
              <a:extLst>
                <a:ext uri="{FF2B5EF4-FFF2-40B4-BE49-F238E27FC236}">
                  <a16:creationId xmlns:a16="http://schemas.microsoft.com/office/drawing/2014/main" id="{A5CD231F-47DB-4E78-A7B0-E87A7D5BB03D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87" name="Group 40">
            <a:extLst>
              <a:ext uri="{FF2B5EF4-FFF2-40B4-BE49-F238E27FC236}">
                <a16:creationId xmlns:a16="http://schemas.microsoft.com/office/drawing/2014/main" id="{7B204B5E-7BBD-4BCD-9E3C-00EF0A90AFF4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88" name="Rectangle 41">
              <a:extLst>
                <a:ext uri="{FF2B5EF4-FFF2-40B4-BE49-F238E27FC236}">
                  <a16:creationId xmlns:a16="http://schemas.microsoft.com/office/drawing/2014/main" id="{3E102296-DB61-4C14-B165-B13C41D8783A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42">
              <a:extLst>
                <a:ext uri="{FF2B5EF4-FFF2-40B4-BE49-F238E27FC236}">
                  <a16:creationId xmlns:a16="http://schemas.microsoft.com/office/drawing/2014/main" id="{6A263949-C31E-4B2D-8F1B-CC7A6B981A02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90" name="Straight Arrow Connector 50">
            <a:extLst>
              <a:ext uri="{FF2B5EF4-FFF2-40B4-BE49-F238E27FC236}">
                <a16:creationId xmlns:a16="http://schemas.microsoft.com/office/drawing/2014/main" id="{462D7305-F548-4D6E-AEAD-15990A72F8A7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51">
            <a:extLst>
              <a:ext uri="{FF2B5EF4-FFF2-40B4-BE49-F238E27FC236}">
                <a16:creationId xmlns:a16="http://schemas.microsoft.com/office/drawing/2014/main" id="{978E44E7-5D42-4BA7-938E-92C7B7224651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52">
            <a:extLst>
              <a:ext uri="{FF2B5EF4-FFF2-40B4-BE49-F238E27FC236}">
                <a16:creationId xmlns:a16="http://schemas.microsoft.com/office/drawing/2014/main" id="{CFE82FDA-3BA8-4A4C-A1F1-D73F39ABDA58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Group 60">
            <a:extLst>
              <a:ext uri="{FF2B5EF4-FFF2-40B4-BE49-F238E27FC236}">
                <a16:creationId xmlns:a16="http://schemas.microsoft.com/office/drawing/2014/main" id="{272CF322-30A6-4569-922B-E48146891C82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94" name="Straight Arrow Connector 24">
              <a:extLst>
                <a:ext uri="{FF2B5EF4-FFF2-40B4-BE49-F238E27FC236}">
                  <a16:creationId xmlns:a16="http://schemas.microsoft.com/office/drawing/2014/main" id="{736F2597-2419-403F-8DAB-C9DFCE463D00}"/>
                </a:ext>
              </a:extLst>
            </p:cNvPr>
            <p:cNvCxnSpPr>
              <a:stCxn id="65" idx="3"/>
              <a:endCxn id="61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53">
              <a:extLst>
                <a:ext uri="{FF2B5EF4-FFF2-40B4-BE49-F238E27FC236}">
                  <a16:creationId xmlns:a16="http://schemas.microsoft.com/office/drawing/2014/main" id="{0D11BC7A-B920-426A-B474-9998D353E46E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96" name="Straight Arrow Connector 44">
            <a:extLst>
              <a:ext uri="{FF2B5EF4-FFF2-40B4-BE49-F238E27FC236}">
                <a16:creationId xmlns:a16="http://schemas.microsoft.com/office/drawing/2014/main" id="{25C3086F-6BA6-4972-AF28-C838F5C85F9C}"/>
              </a:ext>
            </a:extLst>
          </p:cNvPr>
          <p:cNvCxnSpPr>
            <a:stCxn id="64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54">
            <a:extLst>
              <a:ext uri="{FF2B5EF4-FFF2-40B4-BE49-F238E27FC236}">
                <a16:creationId xmlns:a16="http://schemas.microsoft.com/office/drawing/2014/main" id="{508B8B77-12A2-44E2-B3ED-5858A46555DA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98" name="Straight Arrow Connector 62">
            <a:extLst>
              <a:ext uri="{FF2B5EF4-FFF2-40B4-BE49-F238E27FC236}">
                <a16:creationId xmlns:a16="http://schemas.microsoft.com/office/drawing/2014/main" id="{DFB598CF-C513-461F-9DB3-F56C7C51C468}"/>
              </a:ext>
            </a:extLst>
          </p:cNvPr>
          <p:cNvCxnSpPr>
            <a:stCxn id="73" idx="2"/>
            <a:endCxn id="88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67">
            <a:extLst>
              <a:ext uri="{FF2B5EF4-FFF2-40B4-BE49-F238E27FC236}">
                <a16:creationId xmlns:a16="http://schemas.microsoft.com/office/drawing/2014/main" id="{64BE22AC-CB98-412C-93D5-D2B7FCF6BEA6}"/>
              </a:ext>
            </a:extLst>
          </p:cNvPr>
          <p:cNvCxnSpPr>
            <a:stCxn id="88" idx="1"/>
            <a:endCxn id="85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71">
            <a:extLst>
              <a:ext uri="{FF2B5EF4-FFF2-40B4-BE49-F238E27FC236}">
                <a16:creationId xmlns:a16="http://schemas.microsoft.com/office/drawing/2014/main" id="{32722036-9FD8-4827-A349-F2D625FC2AE1}"/>
              </a:ext>
            </a:extLst>
          </p:cNvPr>
          <p:cNvCxnSpPr>
            <a:stCxn id="85" idx="1"/>
            <a:endCxn id="82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72">
            <a:extLst>
              <a:ext uri="{FF2B5EF4-FFF2-40B4-BE49-F238E27FC236}">
                <a16:creationId xmlns:a16="http://schemas.microsoft.com/office/drawing/2014/main" id="{06543D73-54AE-4AFF-9DF2-9BCD16117898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73">
            <a:extLst>
              <a:ext uri="{FF2B5EF4-FFF2-40B4-BE49-F238E27FC236}">
                <a16:creationId xmlns:a16="http://schemas.microsoft.com/office/drawing/2014/main" id="{1C217FFE-4259-42B5-B5F3-FC04A29A11F6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79">
            <a:extLst>
              <a:ext uri="{FF2B5EF4-FFF2-40B4-BE49-F238E27FC236}">
                <a16:creationId xmlns:a16="http://schemas.microsoft.com/office/drawing/2014/main" id="{88CDE4D9-5980-4C91-8C4E-8623D7DF2683}"/>
              </a:ext>
            </a:extLst>
          </p:cNvPr>
          <p:cNvCxnSpPr>
            <a:stCxn id="64" idx="0"/>
            <a:endCxn id="70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80">
            <a:extLst>
              <a:ext uri="{FF2B5EF4-FFF2-40B4-BE49-F238E27FC236}">
                <a16:creationId xmlns:a16="http://schemas.microsoft.com/office/drawing/2014/main" id="{09175C30-A4AB-4B14-A299-E2418F25032C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cxnSp>
        <p:nvCxnSpPr>
          <p:cNvPr id="105" name="Elbow Connector 82">
            <a:extLst>
              <a:ext uri="{FF2B5EF4-FFF2-40B4-BE49-F238E27FC236}">
                <a16:creationId xmlns:a16="http://schemas.microsoft.com/office/drawing/2014/main" id="{DDD984A4-968B-4299-936C-E7785B17AA22}"/>
              </a:ext>
            </a:extLst>
          </p:cNvPr>
          <p:cNvCxnSpPr>
            <a:stCxn id="85" idx="2"/>
            <a:endCxn id="80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84">
            <a:extLst>
              <a:ext uri="{FF2B5EF4-FFF2-40B4-BE49-F238E27FC236}">
                <a16:creationId xmlns:a16="http://schemas.microsoft.com/office/drawing/2014/main" id="{35275CF8-E59A-4297-8ECC-13F471B35563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3</a:t>
            </a:r>
          </a:p>
        </p:txBody>
      </p:sp>
      <p:sp>
        <p:nvSpPr>
          <p:cNvPr id="107" name="Rectangle 55">
            <a:extLst>
              <a:ext uri="{FF2B5EF4-FFF2-40B4-BE49-F238E27FC236}">
                <a16:creationId xmlns:a16="http://schemas.microsoft.com/office/drawing/2014/main" id="{E1A52B96-AC11-473E-832E-0DEA7A6071DC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sp>
        <p:nvSpPr>
          <p:cNvPr id="108" name="Rectangle 57">
            <a:extLst>
              <a:ext uri="{FF2B5EF4-FFF2-40B4-BE49-F238E27FC236}">
                <a16:creationId xmlns:a16="http://schemas.microsoft.com/office/drawing/2014/main" id="{B5775586-00EC-43B9-BE70-E2C41D278978}"/>
              </a:ext>
            </a:extLst>
          </p:cNvPr>
          <p:cNvSpPr/>
          <p:nvPr/>
        </p:nvSpPr>
        <p:spPr>
          <a:xfrm>
            <a:off x="4490243" y="31109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cxnSp>
        <p:nvCxnSpPr>
          <p:cNvPr id="109" name="Straight Arrow Connector 65">
            <a:extLst>
              <a:ext uri="{FF2B5EF4-FFF2-40B4-BE49-F238E27FC236}">
                <a16:creationId xmlns:a16="http://schemas.microsoft.com/office/drawing/2014/main" id="{0BDA3EE9-A377-47D9-9531-FA17689B16E5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66">
            <a:extLst>
              <a:ext uri="{FF2B5EF4-FFF2-40B4-BE49-F238E27FC236}">
                <a16:creationId xmlns:a16="http://schemas.microsoft.com/office/drawing/2014/main" id="{52C52820-FD08-4DD4-8DE3-E4F0903F116E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68">
            <a:extLst>
              <a:ext uri="{FF2B5EF4-FFF2-40B4-BE49-F238E27FC236}">
                <a16:creationId xmlns:a16="http://schemas.microsoft.com/office/drawing/2014/main" id="{76B74D1D-080B-4398-8846-FD5FAD5886A0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sp>
        <p:nvSpPr>
          <p:cNvPr id="112" name="Rectangle 69">
            <a:extLst>
              <a:ext uri="{FF2B5EF4-FFF2-40B4-BE49-F238E27FC236}">
                <a16:creationId xmlns:a16="http://schemas.microsoft.com/office/drawing/2014/main" id="{A65F7E5F-758F-4885-9CC1-102967C16966}"/>
              </a:ext>
            </a:extLst>
          </p:cNvPr>
          <p:cNvSpPr/>
          <p:nvPr/>
        </p:nvSpPr>
        <p:spPr>
          <a:xfrm>
            <a:off x="4316977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113" name="TextBox 2">
            <a:extLst>
              <a:ext uri="{FF2B5EF4-FFF2-40B4-BE49-F238E27FC236}">
                <a16:creationId xmlns:a16="http://schemas.microsoft.com/office/drawing/2014/main" id="{BA6FF463-7731-401C-87C0-3BD1DA24DD50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t1, t2,</a:t>
            </a:r>
          </a:p>
        </p:txBody>
      </p:sp>
      <p:sp>
        <p:nvSpPr>
          <p:cNvPr id="114" name="TextBox 75">
            <a:extLst>
              <a:ext uri="{FF2B5EF4-FFF2-40B4-BE49-F238E27FC236}">
                <a16:creationId xmlns:a16="http://schemas.microsoft.com/office/drawing/2014/main" id="{CAAFE4E2-FDD7-48D4-AD74-72110A35A7D0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8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99FF0041-9FD4-45BB-B59B-87FE22E22F56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2E1619BC-0C96-419F-9D85-6CBAF8544DEF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7D83A399-BDA5-493B-A46F-23A8BABE5F37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C81D284B-CC6D-4D02-AECD-E22337A2B8B2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62327479-7A42-405D-B4A9-3766FAE93448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6FFCF945-F624-4AE6-948F-E5B9D4EEE55E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98CF66FB-1175-4295-A191-770C06184F63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64B19B93-AD7D-49B7-BCCB-6365084E9AFB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C519784C-846C-45FA-9B41-5B2E5CFA650D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B5E94AAC-8E8D-458F-8C39-6AA4FDC4D093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14407FDB-77C1-4CDB-B620-C127B2B6CB4F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73BEB172-7E3E-4BFE-8320-7212921A880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DC4B6774-E72C-469F-808A-EBCAB74A86FA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7779E93A-D022-4AF6-8038-7F8357DA2ED8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28EA393F-D9C4-443C-A06F-E1C4616970BA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3BEB4A63-A167-4DBF-BDC9-223A6314D1B1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015B977-0948-432C-8E2F-7BFC43F089D0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8FABAE11-19CE-47E6-BC72-2336D87B4059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F9C34BFD-F0FE-4AD6-9CE9-E7CF158D7688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5AF00B89-F6C9-4E4A-8455-FC0C698B31D5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25" name="Rectangle 33">
              <a:extLst>
                <a:ext uri="{FF2B5EF4-FFF2-40B4-BE49-F238E27FC236}">
                  <a16:creationId xmlns:a16="http://schemas.microsoft.com/office/drawing/2014/main" id="{17A5D21B-0B15-4F8C-B121-F35C57619428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A80B1DC0-9493-4C36-81E6-70B880F21FB4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4438E54A-7208-4C0C-B6F2-3ECC0F889CBC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7372F003-301A-4B9A-A1BF-5B358B23917D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29" name="Group 37">
            <a:extLst>
              <a:ext uri="{FF2B5EF4-FFF2-40B4-BE49-F238E27FC236}">
                <a16:creationId xmlns:a16="http://schemas.microsoft.com/office/drawing/2014/main" id="{D61C0D66-07A9-46BB-944F-D79DECCE2A94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30" name="Rectangle 38">
              <a:extLst>
                <a:ext uri="{FF2B5EF4-FFF2-40B4-BE49-F238E27FC236}">
                  <a16:creationId xmlns:a16="http://schemas.microsoft.com/office/drawing/2014/main" id="{06D314B1-9EB7-44D4-9035-8367007774BC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9">
              <a:extLst>
                <a:ext uri="{FF2B5EF4-FFF2-40B4-BE49-F238E27FC236}">
                  <a16:creationId xmlns:a16="http://schemas.microsoft.com/office/drawing/2014/main" id="{CAE49223-879C-4C73-A262-AB558DF6754A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E650835D-7708-402A-BE97-9B5389B208DF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69E92701-1FEB-4D85-86A4-0E8B8D469A2B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B42242EB-2191-48B1-89D6-69F58891487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35" name="Straight Arrow Connector 50">
            <a:extLst>
              <a:ext uri="{FF2B5EF4-FFF2-40B4-BE49-F238E27FC236}">
                <a16:creationId xmlns:a16="http://schemas.microsoft.com/office/drawing/2014/main" id="{65FE8B31-1CEA-4C74-9B90-DCC7555896B0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1">
            <a:extLst>
              <a:ext uri="{FF2B5EF4-FFF2-40B4-BE49-F238E27FC236}">
                <a16:creationId xmlns:a16="http://schemas.microsoft.com/office/drawing/2014/main" id="{C235CB91-D083-425B-8CDE-C47F986269F1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52">
            <a:extLst>
              <a:ext uri="{FF2B5EF4-FFF2-40B4-BE49-F238E27FC236}">
                <a16:creationId xmlns:a16="http://schemas.microsoft.com/office/drawing/2014/main" id="{C327B377-C693-473D-B586-7086C1A82802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0">
            <a:extLst>
              <a:ext uri="{FF2B5EF4-FFF2-40B4-BE49-F238E27FC236}">
                <a16:creationId xmlns:a16="http://schemas.microsoft.com/office/drawing/2014/main" id="{08902D36-F017-4E63-ABEB-EB135F3CF0FD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39" name="Straight Arrow Connector 24">
              <a:extLst>
                <a:ext uri="{FF2B5EF4-FFF2-40B4-BE49-F238E27FC236}">
                  <a16:creationId xmlns:a16="http://schemas.microsoft.com/office/drawing/2014/main" id="{A7471221-C1BE-4343-AB3F-DB15A72F23A5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600187E6-3C24-4A90-BD5D-FC84E7E0FDFD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1" name="Straight Arrow Connector 44">
            <a:extLst>
              <a:ext uri="{FF2B5EF4-FFF2-40B4-BE49-F238E27FC236}">
                <a16:creationId xmlns:a16="http://schemas.microsoft.com/office/drawing/2014/main" id="{E27FAA1B-DEC3-466A-9004-A721B2EADCB5}"/>
              </a:ext>
            </a:extLst>
          </p:cNvPr>
          <p:cNvCxnSpPr>
            <a:stCxn id="9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4">
            <a:extLst>
              <a:ext uri="{FF2B5EF4-FFF2-40B4-BE49-F238E27FC236}">
                <a16:creationId xmlns:a16="http://schemas.microsoft.com/office/drawing/2014/main" id="{908C1AEA-9022-415F-9282-C785139E45B1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43" name="Straight Arrow Connector 62">
            <a:extLst>
              <a:ext uri="{FF2B5EF4-FFF2-40B4-BE49-F238E27FC236}">
                <a16:creationId xmlns:a16="http://schemas.microsoft.com/office/drawing/2014/main" id="{87BB4BB5-6762-4681-A9EC-126261822E8A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7">
            <a:extLst>
              <a:ext uri="{FF2B5EF4-FFF2-40B4-BE49-F238E27FC236}">
                <a16:creationId xmlns:a16="http://schemas.microsoft.com/office/drawing/2014/main" id="{F08258C9-C84B-453B-B86D-81804AB7ABAE}"/>
              </a:ext>
            </a:extLst>
          </p:cNvPr>
          <p:cNvCxnSpPr>
            <a:stCxn id="33" idx="1"/>
            <a:endCxn id="30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1">
            <a:extLst>
              <a:ext uri="{FF2B5EF4-FFF2-40B4-BE49-F238E27FC236}">
                <a16:creationId xmlns:a16="http://schemas.microsoft.com/office/drawing/2014/main" id="{DA01272B-F85E-4C3B-A5F0-2211C4AD6162}"/>
              </a:ext>
            </a:extLst>
          </p:cNvPr>
          <p:cNvCxnSpPr>
            <a:stCxn id="30" idx="1"/>
            <a:endCxn id="27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>
            <a:extLst>
              <a:ext uri="{FF2B5EF4-FFF2-40B4-BE49-F238E27FC236}">
                <a16:creationId xmlns:a16="http://schemas.microsoft.com/office/drawing/2014/main" id="{EFE2A29E-796C-4BA9-B5DC-F83F37361D62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3">
            <a:extLst>
              <a:ext uri="{FF2B5EF4-FFF2-40B4-BE49-F238E27FC236}">
                <a16:creationId xmlns:a16="http://schemas.microsoft.com/office/drawing/2014/main" id="{54DCC77F-89F0-4F87-B2E6-21C9A3D8AC38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79">
            <a:extLst>
              <a:ext uri="{FF2B5EF4-FFF2-40B4-BE49-F238E27FC236}">
                <a16:creationId xmlns:a16="http://schemas.microsoft.com/office/drawing/2014/main" id="{902D91CE-D7E9-4AF6-BDC0-68B8B7BA72E3}"/>
              </a:ext>
            </a:extLst>
          </p:cNvPr>
          <p:cNvCxnSpPr>
            <a:stCxn id="9" idx="0"/>
            <a:endCxn id="15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0">
            <a:extLst>
              <a:ext uri="{FF2B5EF4-FFF2-40B4-BE49-F238E27FC236}">
                <a16:creationId xmlns:a16="http://schemas.microsoft.com/office/drawing/2014/main" id="{848C6DEE-6276-466C-AE49-B6929CA8F596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cxnSp>
        <p:nvCxnSpPr>
          <p:cNvPr id="50" name="Elbow Connector 82">
            <a:extLst>
              <a:ext uri="{FF2B5EF4-FFF2-40B4-BE49-F238E27FC236}">
                <a16:creationId xmlns:a16="http://schemas.microsoft.com/office/drawing/2014/main" id="{8E2476B8-78F4-4810-B625-4F4D628063DD}"/>
              </a:ext>
            </a:extLst>
          </p:cNvPr>
          <p:cNvCxnSpPr>
            <a:stCxn id="30" idx="2"/>
            <a:endCxn id="25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84">
            <a:extLst>
              <a:ext uri="{FF2B5EF4-FFF2-40B4-BE49-F238E27FC236}">
                <a16:creationId xmlns:a16="http://schemas.microsoft.com/office/drawing/2014/main" id="{9AC951FF-2A58-498A-BD46-1CB8AEC0485D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4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53A05BE6-6659-4F85-852B-5E578614A8AD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7F8C3E2A-BD9B-43C6-A58E-0DF77B9B81D0}"/>
              </a:ext>
            </a:extLst>
          </p:cNvPr>
          <p:cNvSpPr/>
          <p:nvPr/>
        </p:nvSpPr>
        <p:spPr>
          <a:xfrm>
            <a:off x="4490243" y="31109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54" name="Rectangle 58">
            <a:extLst>
              <a:ext uri="{FF2B5EF4-FFF2-40B4-BE49-F238E27FC236}">
                <a16:creationId xmlns:a16="http://schemas.microsoft.com/office/drawing/2014/main" id="{C4A816FC-8985-4586-95AC-62D4E8DDECCF}"/>
              </a:ext>
            </a:extLst>
          </p:cNvPr>
          <p:cNvSpPr/>
          <p:nvPr/>
        </p:nvSpPr>
        <p:spPr>
          <a:xfrm>
            <a:off x="6005334" y="311724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t3</a:t>
            </a:r>
            <a:endParaRPr lang="en-US" dirty="0">
              <a:latin typeface="+mj-lt"/>
            </a:endParaRPr>
          </a:p>
        </p:txBody>
      </p:sp>
      <p:cxnSp>
        <p:nvCxnSpPr>
          <p:cNvPr id="55" name="Straight Arrow Connector 65">
            <a:extLst>
              <a:ext uri="{FF2B5EF4-FFF2-40B4-BE49-F238E27FC236}">
                <a16:creationId xmlns:a16="http://schemas.microsoft.com/office/drawing/2014/main" id="{5DAED7EC-9881-4056-BF12-7788BBCC8F79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66">
            <a:extLst>
              <a:ext uri="{FF2B5EF4-FFF2-40B4-BE49-F238E27FC236}">
                <a16:creationId xmlns:a16="http://schemas.microsoft.com/office/drawing/2014/main" id="{B2AEB73D-D722-4C7D-9961-D0F26985CA5D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68">
            <a:extLst>
              <a:ext uri="{FF2B5EF4-FFF2-40B4-BE49-F238E27FC236}">
                <a16:creationId xmlns:a16="http://schemas.microsoft.com/office/drawing/2014/main" id="{5C2E7B10-D8AB-43B4-9D85-7B06694A7C8F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sp>
        <p:nvSpPr>
          <p:cNvPr id="58" name="Rectangle 69">
            <a:extLst>
              <a:ext uri="{FF2B5EF4-FFF2-40B4-BE49-F238E27FC236}">
                <a16:creationId xmlns:a16="http://schemas.microsoft.com/office/drawing/2014/main" id="{1D63A8FA-14F8-4A15-97E6-A98FEC50F56D}"/>
              </a:ext>
            </a:extLst>
          </p:cNvPr>
          <p:cNvSpPr/>
          <p:nvPr/>
        </p:nvSpPr>
        <p:spPr>
          <a:xfrm>
            <a:off x="4316977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59" name="TextBox 78">
            <a:extLst>
              <a:ext uri="{FF2B5EF4-FFF2-40B4-BE49-F238E27FC236}">
                <a16:creationId xmlns:a16="http://schemas.microsoft.com/office/drawing/2014/main" id="{96662D9F-FE3A-41CF-8C28-CCAC5A1528AE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60" name="TextBox 81">
            <a:extLst>
              <a:ext uri="{FF2B5EF4-FFF2-40B4-BE49-F238E27FC236}">
                <a16:creationId xmlns:a16="http://schemas.microsoft.com/office/drawing/2014/main" id="{A7AD3A93-7211-4CF1-B1E2-F1EF9A11B1B1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t1, t2, t3,</a:t>
            </a:r>
          </a:p>
        </p:txBody>
      </p:sp>
      <p:sp>
        <p:nvSpPr>
          <p:cNvPr id="61" name="TextBox 83">
            <a:extLst>
              <a:ext uri="{FF2B5EF4-FFF2-40B4-BE49-F238E27FC236}">
                <a16:creationId xmlns:a16="http://schemas.microsoft.com/office/drawing/2014/main" id="{C53DB466-6823-4E7F-8A15-0BC6E5118F8A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08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363A7DAC-2E25-4B82-9914-EA993BF4CEA3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A1CB6A19-4FCD-4CBB-9C20-0EAA8ACBA393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F46BAB2D-BA10-4DFA-8E38-9A2B8A411AB4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B2E8A8EF-0BFF-4D62-BCBF-59C76BCA753E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3E44DACA-E602-4479-9821-19CC70916A5C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B3DE32B5-A4CC-4692-818C-72A0059CE9D9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B295B126-0B8F-410D-89F4-10F334788595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635426CC-FB83-421D-A0AB-AFF964FA71CF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E17A32B9-5EB7-4362-8EFE-BDCE7BA391DE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EA277F79-CB22-4FF2-B2D6-14B0301D31A1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7F41B971-65C4-4C91-9818-44432709BAA3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2DBDBAB8-4A1E-4C73-94A4-DA1F593DA2D5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E514B3C2-ED93-467B-908F-A9909FB535C4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8643C4BD-5A32-4CA9-85CF-D237FEE04163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9FADBBAB-6E41-41AE-B1D8-6E84C4AF57E0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ED70F5D5-8314-40F8-BE01-3C5BE45ACE5C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D7CBB0E6-22B0-41FF-953B-6E85CD29DB79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A4BE95FF-9746-4EA7-8AAE-1D6BA2B0E6D5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8227E27D-43F1-4B15-8E8B-F0AE61D170A9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843F10ED-6992-4BD1-A51E-595FE9B36BD8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25" name="Rectangle 33">
              <a:extLst>
                <a:ext uri="{FF2B5EF4-FFF2-40B4-BE49-F238E27FC236}">
                  <a16:creationId xmlns:a16="http://schemas.microsoft.com/office/drawing/2014/main" id="{DFEDCE6D-6843-4999-99FD-AF1CBFEB0538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4318E99E-3B6B-43DA-B8B9-DBA601DE54BB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F2A0CEC4-4785-48BC-A2F6-16EAAA619B2E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946C54B4-22D0-450B-A77B-3FAF162F7E1D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29" name="Group 37">
            <a:extLst>
              <a:ext uri="{FF2B5EF4-FFF2-40B4-BE49-F238E27FC236}">
                <a16:creationId xmlns:a16="http://schemas.microsoft.com/office/drawing/2014/main" id="{3E65C433-11B9-46C7-9389-13CB75E5EC3B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30" name="Rectangle 38">
              <a:extLst>
                <a:ext uri="{FF2B5EF4-FFF2-40B4-BE49-F238E27FC236}">
                  <a16:creationId xmlns:a16="http://schemas.microsoft.com/office/drawing/2014/main" id="{4A4A1D0E-C783-4BF3-8813-EAF80C98D47D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9">
              <a:extLst>
                <a:ext uri="{FF2B5EF4-FFF2-40B4-BE49-F238E27FC236}">
                  <a16:creationId xmlns:a16="http://schemas.microsoft.com/office/drawing/2014/main" id="{246E8F16-F78B-40B9-A6F9-C3B83DC97EA3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18C752CD-7F53-4238-8BE8-DF7A29AB30D8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2570F748-6695-471F-8ED6-073A4AEAD41D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39CDCE21-1C9C-4DFF-95F0-77F2247EFA43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35" name="Straight Arrow Connector 50">
            <a:extLst>
              <a:ext uri="{FF2B5EF4-FFF2-40B4-BE49-F238E27FC236}">
                <a16:creationId xmlns:a16="http://schemas.microsoft.com/office/drawing/2014/main" id="{C57A9871-3231-4D89-891A-C2415A0860FA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1">
            <a:extLst>
              <a:ext uri="{FF2B5EF4-FFF2-40B4-BE49-F238E27FC236}">
                <a16:creationId xmlns:a16="http://schemas.microsoft.com/office/drawing/2014/main" id="{3201B5ED-52B3-410F-BF8C-0E8AF0CCB07C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52">
            <a:extLst>
              <a:ext uri="{FF2B5EF4-FFF2-40B4-BE49-F238E27FC236}">
                <a16:creationId xmlns:a16="http://schemas.microsoft.com/office/drawing/2014/main" id="{B801C0BA-828A-4F07-829D-521465F1E006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0">
            <a:extLst>
              <a:ext uri="{FF2B5EF4-FFF2-40B4-BE49-F238E27FC236}">
                <a16:creationId xmlns:a16="http://schemas.microsoft.com/office/drawing/2014/main" id="{B8048BC0-4D8E-435B-9420-14B101E4E420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39" name="Straight Arrow Connector 24">
              <a:extLst>
                <a:ext uri="{FF2B5EF4-FFF2-40B4-BE49-F238E27FC236}">
                  <a16:creationId xmlns:a16="http://schemas.microsoft.com/office/drawing/2014/main" id="{DFE75591-BF12-4752-9EE1-D8E3A639377F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73D09443-63C5-4852-804A-226492452775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1" name="Straight Arrow Connector 44">
            <a:extLst>
              <a:ext uri="{FF2B5EF4-FFF2-40B4-BE49-F238E27FC236}">
                <a16:creationId xmlns:a16="http://schemas.microsoft.com/office/drawing/2014/main" id="{E521F0D1-06B4-4827-B691-E3A04CCB9F68}"/>
              </a:ext>
            </a:extLst>
          </p:cNvPr>
          <p:cNvCxnSpPr>
            <a:stCxn id="9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4">
            <a:extLst>
              <a:ext uri="{FF2B5EF4-FFF2-40B4-BE49-F238E27FC236}">
                <a16:creationId xmlns:a16="http://schemas.microsoft.com/office/drawing/2014/main" id="{01E393D4-B0ED-4A27-B674-8A3802331063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43" name="Straight Arrow Connector 62">
            <a:extLst>
              <a:ext uri="{FF2B5EF4-FFF2-40B4-BE49-F238E27FC236}">
                <a16:creationId xmlns:a16="http://schemas.microsoft.com/office/drawing/2014/main" id="{05E67449-78A0-4D1C-93F2-CA3C9AB4139F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7">
            <a:extLst>
              <a:ext uri="{FF2B5EF4-FFF2-40B4-BE49-F238E27FC236}">
                <a16:creationId xmlns:a16="http://schemas.microsoft.com/office/drawing/2014/main" id="{8C96D5C0-7C74-4D2D-89E8-A77F5DE0075C}"/>
              </a:ext>
            </a:extLst>
          </p:cNvPr>
          <p:cNvCxnSpPr>
            <a:stCxn id="33" idx="1"/>
            <a:endCxn id="30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1">
            <a:extLst>
              <a:ext uri="{FF2B5EF4-FFF2-40B4-BE49-F238E27FC236}">
                <a16:creationId xmlns:a16="http://schemas.microsoft.com/office/drawing/2014/main" id="{CEA17918-C62E-4653-8D66-9571D1833679}"/>
              </a:ext>
            </a:extLst>
          </p:cNvPr>
          <p:cNvCxnSpPr>
            <a:stCxn id="30" idx="1"/>
            <a:endCxn id="27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>
            <a:extLst>
              <a:ext uri="{FF2B5EF4-FFF2-40B4-BE49-F238E27FC236}">
                <a16:creationId xmlns:a16="http://schemas.microsoft.com/office/drawing/2014/main" id="{01BB802C-7FCA-4B2A-A4FF-DBC02DE231FE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3">
            <a:extLst>
              <a:ext uri="{FF2B5EF4-FFF2-40B4-BE49-F238E27FC236}">
                <a16:creationId xmlns:a16="http://schemas.microsoft.com/office/drawing/2014/main" id="{5807B6C5-DBF7-4749-AF30-427702907E73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79">
            <a:extLst>
              <a:ext uri="{FF2B5EF4-FFF2-40B4-BE49-F238E27FC236}">
                <a16:creationId xmlns:a16="http://schemas.microsoft.com/office/drawing/2014/main" id="{4C661D5A-C0F9-4D33-A677-664FA21D5347}"/>
              </a:ext>
            </a:extLst>
          </p:cNvPr>
          <p:cNvCxnSpPr>
            <a:stCxn id="9" idx="0"/>
            <a:endCxn id="15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0">
            <a:extLst>
              <a:ext uri="{FF2B5EF4-FFF2-40B4-BE49-F238E27FC236}">
                <a16:creationId xmlns:a16="http://schemas.microsoft.com/office/drawing/2014/main" id="{DEF1A780-622E-44E6-A41F-2A7546C15E32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cxnSp>
        <p:nvCxnSpPr>
          <p:cNvPr id="50" name="Elbow Connector 82">
            <a:extLst>
              <a:ext uri="{FF2B5EF4-FFF2-40B4-BE49-F238E27FC236}">
                <a16:creationId xmlns:a16="http://schemas.microsoft.com/office/drawing/2014/main" id="{C4F23E11-E042-43FB-800E-615760C17DEA}"/>
              </a:ext>
            </a:extLst>
          </p:cNvPr>
          <p:cNvCxnSpPr>
            <a:stCxn id="30" idx="2"/>
            <a:endCxn id="25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84">
            <a:extLst>
              <a:ext uri="{FF2B5EF4-FFF2-40B4-BE49-F238E27FC236}">
                <a16:creationId xmlns:a16="http://schemas.microsoft.com/office/drawing/2014/main" id="{02650C2C-1E02-4D4B-8CDB-73EEFF50D2C5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28E5DBF8-84B9-43B2-808B-779147F12AE3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05350381-A09E-4140-911F-AA5CDF64A51F}"/>
              </a:ext>
            </a:extLst>
          </p:cNvPr>
          <p:cNvSpPr/>
          <p:nvPr/>
        </p:nvSpPr>
        <p:spPr>
          <a:xfrm>
            <a:off x="4490243" y="31109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54" name="Rectangle 58">
            <a:extLst>
              <a:ext uri="{FF2B5EF4-FFF2-40B4-BE49-F238E27FC236}">
                <a16:creationId xmlns:a16="http://schemas.microsoft.com/office/drawing/2014/main" id="{63CD743E-1662-4470-BEFE-1308C705F59F}"/>
              </a:ext>
            </a:extLst>
          </p:cNvPr>
          <p:cNvSpPr/>
          <p:nvPr/>
        </p:nvSpPr>
        <p:spPr>
          <a:xfrm>
            <a:off x="6005334" y="311724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t3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A71BCB93-E8D5-4286-8E39-9CB58676E4B7}"/>
              </a:ext>
            </a:extLst>
          </p:cNvPr>
          <p:cNvSpPr/>
          <p:nvPr/>
        </p:nvSpPr>
        <p:spPr>
          <a:xfrm>
            <a:off x="6979600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t4</a:t>
            </a:r>
            <a:endParaRPr lang="en-US" dirty="0">
              <a:latin typeface="+mj-lt"/>
            </a:endParaRPr>
          </a:p>
        </p:txBody>
      </p:sp>
      <p:cxnSp>
        <p:nvCxnSpPr>
          <p:cNvPr id="56" name="Straight Arrow Connector 65">
            <a:extLst>
              <a:ext uri="{FF2B5EF4-FFF2-40B4-BE49-F238E27FC236}">
                <a16:creationId xmlns:a16="http://schemas.microsoft.com/office/drawing/2014/main" id="{1B5888F2-4AF4-4996-96BE-EA8237C3CC45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66">
            <a:extLst>
              <a:ext uri="{FF2B5EF4-FFF2-40B4-BE49-F238E27FC236}">
                <a16:creationId xmlns:a16="http://schemas.microsoft.com/office/drawing/2014/main" id="{39EABBB0-85B3-4429-9519-381796906B1A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68">
            <a:extLst>
              <a:ext uri="{FF2B5EF4-FFF2-40B4-BE49-F238E27FC236}">
                <a16:creationId xmlns:a16="http://schemas.microsoft.com/office/drawing/2014/main" id="{C69256E4-94C7-4C25-9E87-0169B240A0DD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sp>
        <p:nvSpPr>
          <p:cNvPr id="59" name="Rectangle 69">
            <a:extLst>
              <a:ext uri="{FF2B5EF4-FFF2-40B4-BE49-F238E27FC236}">
                <a16:creationId xmlns:a16="http://schemas.microsoft.com/office/drawing/2014/main" id="{3C2DC0F9-0AB5-4A0A-85E8-378E368FE860}"/>
              </a:ext>
            </a:extLst>
          </p:cNvPr>
          <p:cNvSpPr/>
          <p:nvPr/>
        </p:nvSpPr>
        <p:spPr>
          <a:xfrm>
            <a:off x="4316977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60" name="TextBox 78">
            <a:extLst>
              <a:ext uri="{FF2B5EF4-FFF2-40B4-BE49-F238E27FC236}">
                <a16:creationId xmlns:a16="http://schemas.microsoft.com/office/drawing/2014/main" id="{78C22F0C-3E96-42B6-8DDF-30671AE14F2A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61" name="TextBox 81">
            <a:extLst>
              <a:ext uri="{FF2B5EF4-FFF2-40B4-BE49-F238E27FC236}">
                <a16:creationId xmlns:a16="http://schemas.microsoft.com/office/drawing/2014/main" id="{3AC44C8F-1D48-49EF-AE84-1A81ABD8C508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t1, t2, t4,</a:t>
            </a:r>
          </a:p>
        </p:txBody>
      </p:sp>
      <p:sp>
        <p:nvSpPr>
          <p:cNvPr id="62" name="TextBox 83">
            <a:extLst>
              <a:ext uri="{FF2B5EF4-FFF2-40B4-BE49-F238E27FC236}">
                <a16:creationId xmlns:a16="http://schemas.microsoft.com/office/drawing/2014/main" id="{FD0BE967-765E-4087-B98D-0D0A7D2F05BA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  <p:sp>
        <p:nvSpPr>
          <p:cNvPr id="63" name="TextBox 75">
            <a:extLst>
              <a:ext uri="{FF2B5EF4-FFF2-40B4-BE49-F238E27FC236}">
                <a16:creationId xmlns:a16="http://schemas.microsoft.com/office/drawing/2014/main" id="{095924EE-FE60-4B69-879D-AE03D6196056}"/>
              </a:ext>
            </a:extLst>
          </p:cNvPr>
          <p:cNvSpPr txBox="1"/>
          <p:nvPr/>
        </p:nvSpPr>
        <p:spPr>
          <a:xfrm>
            <a:off x="4390809" y="5894324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t3,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49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45</a:t>
            </a:fld>
            <a:endParaRPr lang="en-US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8A8101F5-7092-4047-B517-EEA3408F9494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345F1484-2936-499E-8F1E-ACBDE7192031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FC8C6599-D0D3-4385-9FBC-FCCDDF244CE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9078C469-E440-4304-9940-BDFCB10F28D2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FEA31C2-AF8A-4178-9800-B6AA7B74F0E5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A6788098-1FDA-45E8-AB9A-D6CD61B9E509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5EB9B0A8-A092-48FF-A772-4996B80A4E89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AC5C0FD5-A19F-4AB2-B9D9-A92F640F7DB8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315241DA-27FF-4414-A918-F8BB063585CB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F96E2372-52A2-4F4F-AA88-B65AC685B212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53786C4D-E854-4714-8AEE-EB6A83CA3499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3A8ABADF-7041-47B6-ADA6-A1FA6ED12CF4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D33CFF1D-9228-4959-B5E3-8176FCC2007D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84BE65DB-6473-40DF-B752-81FCFECFCE92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38001D57-0747-4FC1-9DE9-32BB38C788F0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6003B85C-E078-42C7-A0B3-5AA829DD478B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F25BBD3-FDFE-44DD-959E-1F602C3364A3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F7CDA092-F0D5-48C3-AAD6-76E78A3F71B7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286DC6C4-88D6-4277-9A82-276837CFE573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189EC0B2-E2F1-406D-9F34-1DBCE4F18C95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25" name="Rectangle 33">
              <a:extLst>
                <a:ext uri="{FF2B5EF4-FFF2-40B4-BE49-F238E27FC236}">
                  <a16:creationId xmlns:a16="http://schemas.microsoft.com/office/drawing/2014/main" id="{B6212942-6F8B-4465-855F-BA87B911163D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7A9415FE-44BF-4091-91EF-C963173438CF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447283D9-FC84-449B-A08F-88C2CD759F07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B25FB29D-BACB-4F79-A6D0-B8615400C859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29" name="Group 37">
            <a:extLst>
              <a:ext uri="{FF2B5EF4-FFF2-40B4-BE49-F238E27FC236}">
                <a16:creationId xmlns:a16="http://schemas.microsoft.com/office/drawing/2014/main" id="{14BB7E13-86C7-4F64-ABDE-3717B9D4F7CB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30" name="Rectangle 38">
              <a:extLst>
                <a:ext uri="{FF2B5EF4-FFF2-40B4-BE49-F238E27FC236}">
                  <a16:creationId xmlns:a16="http://schemas.microsoft.com/office/drawing/2014/main" id="{F90EDD3A-A38A-4812-A010-F28AA13A770E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9">
              <a:extLst>
                <a:ext uri="{FF2B5EF4-FFF2-40B4-BE49-F238E27FC236}">
                  <a16:creationId xmlns:a16="http://schemas.microsoft.com/office/drawing/2014/main" id="{4789F833-877B-40C7-A3E9-D8CFBE71A180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806E4E6D-2029-4EA2-AE70-2A90DF5C9C85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466C522F-05D8-4620-8CDB-7ECE322F94B8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ACC8B41F-66B8-4A0A-91C1-C877B6098A39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35" name="Straight Arrow Connector 50">
            <a:extLst>
              <a:ext uri="{FF2B5EF4-FFF2-40B4-BE49-F238E27FC236}">
                <a16:creationId xmlns:a16="http://schemas.microsoft.com/office/drawing/2014/main" id="{37D49291-A48E-4F49-9089-D049C96AEB4C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1">
            <a:extLst>
              <a:ext uri="{FF2B5EF4-FFF2-40B4-BE49-F238E27FC236}">
                <a16:creationId xmlns:a16="http://schemas.microsoft.com/office/drawing/2014/main" id="{59B96756-D945-4701-A41E-18B9B9E14A99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52">
            <a:extLst>
              <a:ext uri="{FF2B5EF4-FFF2-40B4-BE49-F238E27FC236}">
                <a16:creationId xmlns:a16="http://schemas.microsoft.com/office/drawing/2014/main" id="{6CEBC86B-D7C1-4642-9BC4-37E2BDAC55FC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0">
            <a:extLst>
              <a:ext uri="{FF2B5EF4-FFF2-40B4-BE49-F238E27FC236}">
                <a16:creationId xmlns:a16="http://schemas.microsoft.com/office/drawing/2014/main" id="{F5913BF5-3D1F-4DAF-9487-8C8A2BEA3A17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39" name="Straight Arrow Connector 24">
              <a:extLst>
                <a:ext uri="{FF2B5EF4-FFF2-40B4-BE49-F238E27FC236}">
                  <a16:creationId xmlns:a16="http://schemas.microsoft.com/office/drawing/2014/main" id="{E2712BCE-9A72-44FF-AA13-76DAFE10D064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911A0357-89D7-4B86-BD46-4AD343B53CF3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1" name="Straight Arrow Connector 44">
            <a:extLst>
              <a:ext uri="{FF2B5EF4-FFF2-40B4-BE49-F238E27FC236}">
                <a16:creationId xmlns:a16="http://schemas.microsoft.com/office/drawing/2014/main" id="{AB2F4F71-3EAD-4F45-8613-D54CE4ABAC9E}"/>
              </a:ext>
            </a:extLst>
          </p:cNvPr>
          <p:cNvCxnSpPr>
            <a:stCxn id="9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4">
            <a:extLst>
              <a:ext uri="{FF2B5EF4-FFF2-40B4-BE49-F238E27FC236}">
                <a16:creationId xmlns:a16="http://schemas.microsoft.com/office/drawing/2014/main" id="{3D5E7274-EDB7-4949-BF4F-AF257973FA7C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43" name="Straight Arrow Connector 62">
            <a:extLst>
              <a:ext uri="{FF2B5EF4-FFF2-40B4-BE49-F238E27FC236}">
                <a16:creationId xmlns:a16="http://schemas.microsoft.com/office/drawing/2014/main" id="{7ACBDB37-B1A2-4822-80BA-DD5BC93BAEB6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7">
            <a:extLst>
              <a:ext uri="{FF2B5EF4-FFF2-40B4-BE49-F238E27FC236}">
                <a16:creationId xmlns:a16="http://schemas.microsoft.com/office/drawing/2014/main" id="{4E1331E5-59AD-40BC-A530-83241C1E9856}"/>
              </a:ext>
            </a:extLst>
          </p:cNvPr>
          <p:cNvCxnSpPr>
            <a:stCxn id="33" idx="1"/>
            <a:endCxn id="30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1">
            <a:extLst>
              <a:ext uri="{FF2B5EF4-FFF2-40B4-BE49-F238E27FC236}">
                <a16:creationId xmlns:a16="http://schemas.microsoft.com/office/drawing/2014/main" id="{A7718E21-9F87-4246-AF21-605CA827B394}"/>
              </a:ext>
            </a:extLst>
          </p:cNvPr>
          <p:cNvCxnSpPr>
            <a:stCxn id="30" idx="1"/>
            <a:endCxn id="27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>
            <a:extLst>
              <a:ext uri="{FF2B5EF4-FFF2-40B4-BE49-F238E27FC236}">
                <a16:creationId xmlns:a16="http://schemas.microsoft.com/office/drawing/2014/main" id="{AABCC727-A867-4E90-8D5A-236E6ED47A8E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3">
            <a:extLst>
              <a:ext uri="{FF2B5EF4-FFF2-40B4-BE49-F238E27FC236}">
                <a16:creationId xmlns:a16="http://schemas.microsoft.com/office/drawing/2014/main" id="{3F7085A0-FAF6-4F2F-AA80-B0281DF0A0A6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79">
            <a:extLst>
              <a:ext uri="{FF2B5EF4-FFF2-40B4-BE49-F238E27FC236}">
                <a16:creationId xmlns:a16="http://schemas.microsoft.com/office/drawing/2014/main" id="{DCE9CC09-4ECD-4DAB-A286-1B29C38D3369}"/>
              </a:ext>
            </a:extLst>
          </p:cNvPr>
          <p:cNvCxnSpPr>
            <a:stCxn id="9" idx="0"/>
            <a:endCxn id="15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0">
            <a:extLst>
              <a:ext uri="{FF2B5EF4-FFF2-40B4-BE49-F238E27FC236}">
                <a16:creationId xmlns:a16="http://schemas.microsoft.com/office/drawing/2014/main" id="{2A5FFC84-7C2E-48CE-A1F5-67C930FE923F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cxnSp>
        <p:nvCxnSpPr>
          <p:cNvPr id="50" name="Elbow Connector 82">
            <a:extLst>
              <a:ext uri="{FF2B5EF4-FFF2-40B4-BE49-F238E27FC236}">
                <a16:creationId xmlns:a16="http://schemas.microsoft.com/office/drawing/2014/main" id="{66530914-35C2-41E3-8776-A3D7F3C27F91}"/>
              </a:ext>
            </a:extLst>
          </p:cNvPr>
          <p:cNvCxnSpPr>
            <a:stCxn id="30" idx="2"/>
            <a:endCxn id="25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84">
            <a:extLst>
              <a:ext uri="{FF2B5EF4-FFF2-40B4-BE49-F238E27FC236}">
                <a16:creationId xmlns:a16="http://schemas.microsoft.com/office/drawing/2014/main" id="{6B65AA74-3BD0-46DE-83BF-819945FF9F7E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6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44912094-5E70-4677-9D82-C4A6A5451EDD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84144230-A262-442C-A8E9-B52CBFAD32AD}"/>
              </a:ext>
            </a:extLst>
          </p:cNvPr>
          <p:cNvSpPr/>
          <p:nvPr/>
        </p:nvSpPr>
        <p:spPr>
          <a:xfrm>
            <a:off x="4490243" y="31109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54" name="Rectangle 58">
            <a:extLst>
              <a:ext uri="{FF2B5EF4-FFF2-40B4-BE49-F238E27FC236}">
                <a16:creationId xmlns:a16="http://schemas.microsoft.com/office/drawing/2014/main" id="{857A2D3E-9E74-4E00-813D-23F25108BA5C}"/>
              </a:ext>
            </a:extLst>
          </p:cNvPr>
          <p:cNvSpPr/>
          <p:nvPr/>
        </p:nvSpPr>
        <p:spPr>
          <a:xfrm>
            <a:off x="6005334" y="311724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t3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8151A655-EB11-48DA-8E94-4E591F672B85}"/>
              </a:ext>
            </a:extLst>
          </p:cNvPr>
          <p:cNvSpPr/>
          <p:nvPr/>
        </p:nvSpPr>
        <p:spPr>
          <a:xfrm>
            <a:off x="6979600" y="3787528"/>
            <a:ext cx="4411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t4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6" name="Rectangle 61">
            <a:extLst>
              <a:ext uri="{FF2B5EF4-FFF2-40B4-BE49-F238E27FC236}">
                <a16:creationId xmlns:a16="http://schemas.microsoft.com/office/drawing/2014/main" id="{2127396C-061A-4088-BF9E-A30B6BDFCACE}"/>
              </a:ext>
            </a:extLst>
          </p:cNvPr>
          <p:cNvSpPr/>
          <p:nvPr/>
        </p:nvSpPr>
        <p:spPr>
          <a:xfrm>
            <a:off x="6004603" y="44952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t5</a:t>
            </a:r>
            <a:endParaRPr lang="en-US" dirty="0">
              <a:latin typeface="+mj-lt"/>
            </a:endParaRPr>
          </a:p>
        </p:txBody>
      </p:sp>
      <p:cxnSp>
        <p:nvCxnSpPr>
          <p:cNvPr id="57" name="Straight Arrow Connector 65">
            <a:extLst>
              <a:ext uri="{FF2B5EF4-FFF2-40B4-BE49-F238E27FC236}">
                <a16:creationId xmlns:a16="http://schemas.microsoft.com/office/drawing/2014/main" id="{7AF46429-96CC-41F0-AB4B-CD9AC9E0B66A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66">
            <a:extLst>
              <a:ext uri="{FF2B5EF4-FFF2-40B4-BE49-F238E27FC236}">
                <a16:creationId xmlns:a16="http://schemas.microsoft.com/office/drawing/2014/main" id="{710D62F0-43CC-4B54-B92C-D8572C3F1BD4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68">
            <a:extLst>
              <a:ext uri="{FF2B5EF4-FFF2-40B4-BE49-F238E27FC236}">
                <a16:creationId xmlns:a16="http://schemas.microsoft.com/office/drawing/2014/main" id="{4F3B34BA-C2E2-4B40-B9C7-8E3C87A5EC2E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sp>
        <p:nvSpPr>
          <p:cNvPr id="60" name="Rectangle 69">
            <a:extLst>
              <a:ext uri="{FF2B5EF4-FFF2-40B4-BE49-F238E27FC236}">
                <a16:creationId xmlns:a16="http://schemas.microsoft.com/office/drawing/2014/main" id="{40C5C7CF-4C16-4CBE-8389-EC850C1E52E7}"/>
              </a:ext>
            </a:extLst>
          </p:cNvPr>
          <p:cNvSpPr/>
          <p:nvPr/>
        </p:nvSpPr>
        <p:spPr>
          <a:xfrm>
            <a:off x="4316977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61" name="TextBox 78">
            <a:extLst>
              <a:ext uri="{FF2B5EF4-FFF2-40B4-BE49-F238E27FC236}">
                <a16:creationId xmlns:a16="http://schemas.microsoft.com/office/drawing/2014/main" id="{E695B085-D15C-4B26-8F13-F327B4D9E34A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62" name="TextBox 81">
            <a:extLst>
              <a:ext uri="{FF2B5EF4-FFF2-40B4-BE49-F238E27FC236}">
                <a16:creationId xmlns:a16="http://schemas.microsoft.com/office/drawing/2014/main" id="{C4C6BF60-C11F-47D3-813A-CB57D0A780E9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t1, t2, t5, </a:t>
            </a:r>
          </a:p>
        </p:txBody>
      </p:sp>
      <p:sp>
        <p:nvSpPr>
          <p:cNvPr id="63" name="TextBox 83">
            <a:extLst>
              <a:ext uri="{FF2B5EF4-FFF2-40B4-BE49-F238E27FC236}">
                <a16:creationId xmlns:a16="http://schemas.microsoft.com/office/drawing/2014/main" id="{C88760C2-4CDE-4DAE-B3B0-7829C415CFA5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  <p:sp>
        <p:nvSpPr>
          <p:cNvPr id="64" name="TextBox 75">
            <a:extLst>
              <a:ext uri="{FF2B5EF4-FFF2-40B4-BE49-F238E27FC236}">
                <a16:creationId xmlns:a16="http://schemas.microsoft.com/office/drawing/2014/main" id="{B085B64E-B9BF-4BD7-A632-F22EDC65EC33}"/>
              </a:ext>
            </a:extLst>
          </p:cNvPr>
          <p:cNvSpPr txBox="1"/>
          <p:nvPr/>
        </p:nvSpPr>
        <p:spPr>
          <a:xfrm>
            <a:off x="4390809" y="5894324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t3, t4,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078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8A8101F5-7092-4047-B517-EEA3408F9494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345F1484-2936-499E-8F1E-ACBDE7192031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FC8C6599-D0D3-4385-9FBC-FCCDDF244CE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9078C469-E440-4304-9940-BDFCB10F28D2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DFEA31C2-AF8A-4178-9800-B6AA7B74F0E5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A6788098-1FDA-45E8-AB9A-D6CD61B9E509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5EB9B0A8-A092-48FF-A772-4996B80A4E89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AC5C0FD5-A19F-4AB2-B9D9-A92F640F7DB8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315241DA-27FF-4414-A918-F8BB063585CB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F96E2372-52A2-4F4F-AA88-B65AC685B212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53786C4D-E854-4714-8AEE-EB6A83CA3499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3A8ABADF-7041-47B6-ADA6-A1FA6ED12CF4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D33CFF1D-9228-4959-B5E3-8176FCC2007D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84BE65DB-6473-40DF-B752-81FCFECFCE92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38001D57-0747-4FC1-9DE9-32BB38C788F0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6003B85C-E078-42C7-A0B3-5AA829DD478B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BF25BBD3-FDFE-44DD-959E-1F602C3364A3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F7CDA092-F0D5-48C3-AAD6-76E78A3F71B7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286DC6C4-88D6-4277-9A82-276837CFE573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189EC0B2-E2F1-406D-9F34-1DBCE4F18C95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25" name="Rectangle 33">
              <a:extLst>
                <a:ext uri="{FF2B5EF4-FFF2-40B4-BE49-F238E27FC236}">
                  <a16:creationId xmlns:a16="http://schemas.microsoft.com/office/drawing/2014/main" id="{B6212942-6F8B-4465-855F-BA87B911163D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7A9415FE-44BF-4091-91EF-C963173438CF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447283D9-FC84-449B-A08F-88C2CD759F07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B25FB29D-BACB-4F79-A6D0-B8615400C859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29" name="Group 37">
            <a:extLst>
              <a:ext uri="{FF2B5EF4-FFF2-40B4-BE49-F238E27FC236}">
                <a16:creationId xmlns:a16="http://schemas.microsoft.com/office/drawing/2014/main" id="{14BB7E13-86C7-4F64-ABDE-3717B9D4F7CB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30" name="Rectangle 38">
              <a:extLst>
                <a:ext uri="{FF2B5EF4-FFF2-40B4-BE49-F238E27FC236}">
                  <a16:creationId xmlns:a16="http://schemas.microsoft.com/office/drawing/2014/main" id="{F90EDD3A-A38A-4812-A010-F28AA13A770E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9">
              <a:extLst>
                <a:ext uri="{FF2B5EF4-FFF2-40B4-BE49-F238E27FC236}">
                  <a16:creationId xmlns:a16="http://schemas.microsoft.com/office/drawing/2014/main" id="{4789F833-877B-40C7-A3E9-D8CFBE71A180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806E4E6D-2029-4EA2-AE70-2A90DF5C9C85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466C522F-05D8-4620-8CDB-7ECE322F94B8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ACC8B41F-66B8-4A0A-91C1-C877B6098A39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35" name="Straight Arrow Connector 50">
            <a:extLst>
              <a:ext uri="{FF2B5EF4-FFF2-40B4-BE49-F238E27FC236}">
                <a16:creationId xmlns:a16="http://schemas.microsoft.com/office/drawing/2014/main" id="{37D49291-A48E-4F49-9089-D049C96AEB4C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1">
            <a:extLst>
              <a:ext uri="{FF2B5EF4-FFF2-40B4-BE49-F238E27FC236}">
                <a16:creationId xmlns:a16="http://schemas.microsoft.com/office/drawing/2014/main" id="{59B96756-D945-4701-A41E-18B9B9E14A99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52">
            <a:extLst>
              <a:ext uri="{FF2B5EF4-FFF2-40B4-BE49-F238E27FC236}">
                <a16:creationId xmlns:a16="http://schemas.microsoft.com/office/drawing/2014/main" id="{6CEBC86B-D7C1-4642-9BC4-37E2BDAC55FC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0">
            <a:extLst>
              <a:ext uri="{FF2B5EF4-FFF2-40B4-BE49-F238E27FC236}">
                <a16:creationId xmlns:a16="http://schemas.microsoft.com/office/drawing/2014/main" id="{F5913BF5-3D1F-4DAF-9487-8C8A2BEA3A17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39" name="Straight Arrow Connector 24">
              <a:extLst>
                <a:ext uri="{FF2B5EF4-FFF2-40B4-BE49-F238E27FC236}">
                  <a16:creationId xmlns:a16="http://schemas.microsoft.com/office/drawing/2014/main" id="{E2712BCE-9A72-44FF-AA13-76DAFE10D064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911A0357-89D7-4B86-BD46-4AD343B53CF3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1" name="Straight Arrow Connector 44">
            <a:extLst>
              <a:ext uri="{FF2B5EF4-FFF2-40B4-BE49-F238E27FC236}">
                <a16:creationId xmlns:a16="http://schemas.microsoft.com/office/drawing/2014/main" id="{AB2F4F71-3EAD-4F45-8613-D54CE4ABAC9E}"/>
              </a:ext>
            </a:extLst>
          </p:cNvPr>
          <p:cNvCxnSpPr>
            <a:stCxn id="9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4">
            <a:extLst>
              <a:ext uri="{FF2B5EF4-FFF2-40B4-BE49-F238E27FC236}">
                <a16:creationId xmlns:a16="http://schemas.microsoft.com/office/drawing/2014/main" id="{3D5E7274-EDB7-4949-BF4F-AF257973FA7C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43" name="Straight Arrow Connector 62">
            <a:extLst>
              <a:ext uri="{FF2B5EF4-FFF2-40B4-BE49-F238E27FC236}">
                <a16:creationId xmlns:a16="http://schemas.microsoft.com/office/drawing/2014/main" id="{7ACBDB37-B1A2-4822-80BA-DD5BC93BAEB6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7">
            <a:extLst>
              <a:ext uri="{FF2B5EF4-FFF2-40B4-BE49-F238E27FC236}">
                <a16:creationId xmlns:a16="http://schemas.microsoft.com/office/drawing/2014/main" id="{4E1331E5-59AD-40BC-A530-83241C1E9856}"/>
              </a:ext>
            </a:extLst>
          </p:cNvPr>
          <p:cNvCxnSpPr>
            <a:stCxn id="33" idx="1"/>
            <a:endCxn id="30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1">
            <a:extLst>
              <a:ext uri="{FF2B5EF4-FFF2-40B4-BE49-F238E27FC236}">
                <a16:creationId xmlns:a16="http://schemas.microsoft.com/office/drawing/2014/main" id="{A7718E21-9F87-4246-AF21-605CA827B394}"/>
              </a:ext>
            </a:extLst>
          </p:cNvPr>
          <p:cNvCxnSpPr>
            <a:stCxn id="30" idx="1"/>
            <a:endCxn id="27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>
            <a:extLst>
              <a:ext uri="{FF2B5EF4-FFF2-40B4-BE49-F238E27FC236}">
                <a16:creationId xmlns:a16="http://schemas.microsoft.com/office/drawing/2014/main" id="{AABCC727-A867-4E90-8D5A-236E6ED47A8E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3">
            <a:extLst>
              <a:ext uri="{FF2B5EF4-FFF2-40B4-BE49-F238E27FC236}">
                <a16:creationId xmlns:a16="http://schemas.microsoft.com/office/drawing/2014/main" id="{3F7085A0-FAF6-4F2F-AA80-B0281DF0A0A6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79">
            <a:extLst>
              <a:ext uri="{FF2B5EF4-FFF2-40B4-BE49-F238E27FC236}">
                <a16:creationId xmlns:a16="http://schemas.microsoft.com/office/drawing/2014/main" id="{DCE9CC09-4ECD-4DAB-A286-1B29C38D3369}"/>
              </a:ext>
            </a:extLst>
          </p:cNvPr>
          <p:cNvCxnSpPr>
            <a:stCxn id="9" idx="0"/>
            <a:endCxn id="15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0">
            <a:extLst>
              <a:ext uri="{FF2B5EF4-FFF2-40B4-BE49-F238E27FC236}">
                <a16:creationId xmlns:a16="http://schemas.microsoft.com/office/drawing/2014/main" id="{2A5FFC84-7C2E-48CE-A1F5-67C930FE923F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cxnSp>
        <p:nvCxnSpPr>
          <p:cNvPr id="50" name="Elbow Connector 82">
            <a:extLst>
              <a:ext uri="{FF2B5EF4-FFF2-40B4-BE49-F238E27FC236}">
                <a16:creationId xmlns:a16="http://schemas.microsoft.com/office/drawing/2014/main" id="{66530914-35C2-41E3-8776-A3D7F3C27F91}"/>
              </a:ext>
            </a:extLst>
          </p:cNvPr>
          <p:cNvCxnSpPr>
            <a:stCxn id="30" idx="2"/>
            <a:endCxn id="25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84">
            <a:extLst>
              <a:ext uri="{FF2B5EF4-FFF2-40B4-BE49-F238E27FC236}">
                <a16:creationId xmlns:a16="http://schemas.microsoft.com/office/drawing/2014/main" id="{6B65AA74-3BD0-46DE-83BF-819945FF9F7E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6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44912094-5E70-4677-9D82-C4A6A5451EDD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84144230-A262-442C-A8E9-B52CBFAD32AD}"/>
              </a:ext>
            </a:extLst>
          </p:cNvPr>
          <p:cNvSpPr/>
          <p:nvPr/>
        </p:nvSpPr>
        <p:spPr>
          <a:xfrm>
            <a:off x="4490243" y="31109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54" name="Rectangle 58">
            <a:extLst>
              <a:ext uri="{FF2B5EF4-FFF2-40B4-BE49-F238E27FC236}">
                <a16:creationId xmlns:a16="http://schemas.microsoft.com/office/drawing/2014/main" id="{857A2D3E-9E74-4E00-813D-23F25108BA5C}"/>
              </a:ext>
            </a:extLst>
          </p:cNvPr>
          <p:cNvSpPr/>
          <p:nvPr/>
        </p:nvSpPr>
        <p:spPr>
          <a:xfrm>
            <a:off x="6005334" y="311724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t3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8151A655-EB11-48DA-8E94-4E591F672B85}"/>
              </a:ext>
            </a:extLst>
          </p:cNvPr>
          <p:cNvSpPr/>
          <p:nvPr/>
        </p:nvSpPr>
        <p:spPr>
          <a:xfrm>
            <a:off x="6979600" y="3787528"/>
            <a:ext cx="44114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t4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6" name="Rectangle 61">
            <a:extLst>
              <a:ext uri="{FF2B5EF4-FFF2-40B4-BE49-F238E27FC236}">
                <a16:creationId xmlns:a16="http://schemas.microsoft.com/office/drawing/2014/main" id="{2127396C-061A-4088-BF9E-A30B6BDFCACE}"/>
              </a:ext>
            </a:extLst>
          </p:cNvPr>
          <p:cNvSpPr/>
          <p:nvPr/>
        </p:nvSpPr>
        <p:spPr>
          <a:xfrm>
            <a:off x="6004603" y="44952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t5</a:t>
            </a:r>
            <a:endParaRPr lang="en-US" dirty="0">
              <a:latin typeface="+mj-lt"/>
            </a:endParaRPr>
          </a:p>
        </p:txBody>
      </p:sp>
      <p:cxnSp>
        <p:nvCxnSpPr>
          <p:cNvPr id="57" name="Straight Arrow Connector 65">
            <a:extLst>
              <a:ext uri="{FF2B5EF4-FFF2-40B4-BE49-F238E27FC236}">
                <a16:creationId xmlns:a16="http://schemas.microsoft.com/office/drawing/2014/main" id="{7AF46429-96CC-41F0-AB4B-CD9AC9E0B66A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66">
            <a:extLst>
              <a:ext uri="{FF2B5EF4-FFF2-40B4-BE49-F238E27FC236}">
                <a16:creationId xmlns:a16="http://schemas.microsoft.com/office/drawing/2014/main" id="{710D62F0-43CC-4B54-B92C-D8572C3F1BD4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68">
            <a:extLst>
              <a:ext uri="{FF2B5EF4-FFF2-40B4-BE49-F238E27FC236}">
                <a16:creationId xmlns:a16="http://schemas.microsoft.com/office/drawing/2014/main" id="{4F3B34BA-C2E2-4B40-B9C7-8E3C87A5EC2E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sp>
        <p:nvSpPr>
          <p:cNvPr id="60" name="Rectangle 69">
            <a:extLst>
              <a:ext uri="{FF2B5EF4-FFF2-40B4-BE49-F238E27FC236}">
                <a16:creationId xmlns:a16="http://schemas.microsoft.com/office/drawing/2014/main" id="{40C5C7CF-4C16-4CBE-8389-EC850C1E52E7}"/>
              </a:ext>
            </a:extLst>
          </p:cNvPr>
          <p:cNvSpPr/>
          <p:nvPr/>
        </p:nvSpPr>
        <p:spPr>
          <a:xfrm>
            <a:off x="4316977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61" name="TextBox 78">
            <a:extLst>
              <a:ext uri="{FF2B5EF4-FFF2-40B4-BE49-F238E27FC236}">
                <a16:creationId xmlns:a16="http://schemas.microsoft.com/office/drawing/2014/main" id="{E695B085-D15C-4B26-8F13-F327B4D9E34A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62" name="TextBox 81">
            <a:extLst>
              <a:ext uri="{FF2B5EF4-FFF2-40B4-BE49-F238E27FC236}">
                <a16:creationId xmlns:a16="http://schemas.microsoft.com/office/drawing/2014/main" id="{C4C6BF60-C11F-47D3-813A-CB57D0A780E9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t1, t2, t5, </a:t>
            </a:r>
          </a:p>
        </p:txBody>
      </p:sp>
      <p:sp>
        <p:nvSpPr>
          <p:cNvPr id="63" name="TextBox 83">
            <a:extLst>
              <a:ext uri="{FF2B5EF4-FFF2-40B4-BE49-F238E27FC236}">
                <a16:creationId xmlns:a16="http://schemas.microsoft.com/office/drawing/2014/main" id="{C88760C2-4CDE-4DAE-B3B0-7829C415CFA5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  <p:sp>
        <p:nvSpPr>
          <p:cNvPr id="64" name="TextBox 75">
            <a:extLst>
              <a:ext uri="{FF2B5EF4-FFF2-40B4-BE49-F238E27FC236}">
                <a16:creationId xmlns:a16="http://schemas.microsoft.com/office/drawing/2014/main" id="{B085B64E-B9BF-4BD7-A632-F22EDC65EC33}"/>
              </a:ext>
            </a:extLst>
          </p:cNvPr>
          <p:cNvSpPr txBox="1"/>
          <p:nvPr/>
        </p:nvSpPr>
        <p:spPr>
          <a:xfrm>
            <a:off x="4390809" y="5894324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t3, t4,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34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65" name="Group 13">
            <a:extLst>
              <a:ext uri="{FF2B5EF4-FFF2-40B4-BE49-F238E27FC236}">
                <a16:creationId xmlns:a16="http://schemas.microsoft.com/office/drawing/2014/main" id="{3E3F4495-3AAB-4B42-9995-C56890001171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6" name="Rectangle 9">
              <a:extLst>
                <a:ext uri="{FF2B5EF4-FFF2-40B4-BE49-F238E27FC236}">
                  <a16:creationId xmlns:a16="http://schemas.microsoft.com/office/drawing/2014/main" id="{2293FE0E-0732-45C0-9DE0-6EBFABC4ECEC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FD024FE8-9212-45C4-86E6-9613CAE13062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68" name="Group 12">
            <a:extLst>
              <a:ext uri="{FF2B5EF4-FFF2-40B4-BE49-F238E27FC236}">
                <a16:creationId xmlns:a16="http://schemas.microsoft.com/office/drawing/2014/main" id="{5A3F634A-278F-4D89-A74A-B1FA5A24B74E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69" name="TextBox 6">
              <a:extLst>
                <a:ext uri="{FF2B5EF4-FFF2-40B4-BE49-F238E27FC236}">
                  <a16:creationId xmlns:a16="http://schemas.microsoft.com/office/drawing/2014/main" id="{386BC1F6-7979-42EF-9C48-B6319E5D5520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70" name="Rectangle 11">
              <a:extLst>
                <a:ext uri="{FF2B5EF4-FFF2-40B4-BE49-F238E27FC236}">
                  <a16:creationId xmlns:a16="http://schemas.microsoft.com/office/drawing/2014/main" id="{B0041532-12BD-4324-9660-E6575CBC0C5D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14">
            <a:extLst>
              <a:ext uri="{FF2B5EF4-FFF2-40B4-BE49-F238E27FC236}">
                <a16:creationId xmlns:a16="http://schemas.microsoft.com/office/drawing/2014/main" id="{EBB7C1A2-790C-46A4-A709-CC64B29027DB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72" name="Rectangle 15">
              <a:extLst>
                <a:ext uri="{FF2B5EF4-FFF2-40B4-BE49-F238E27FC236}">
                  <a16:creationId xmlns:a16="http://schemas.microsoft.com/office/drawing/2014/main" id="{A5344247-587B-4C3E-8EE6-146C5B46DC7B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16">
              <a:extLst>
                <a:ext uri="{FF2B5EF4-FFF2-40B4-BE49-F238E27FC236}">
                  <a16:creationId xmlns:a16="http://schemas.microsoft.com/office/drawing/2014/main" id="{FC050A70-4788-46DC-BA1C-E26492764C34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74" name="Group 17">
            <a:extLst>
              <a:ext uri="{FF2B5EF4-FFF2-40B4-BE49-F238E27FC236}">
                <a16:creationId xmlns:a16="http://schemas.microsoft.com/office/drawing/2014/main" id="{B2E8289B-9A23-4080-B658-084CAE122E90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75" name="Rectangle 18">
              <a:extLst>
                <a:ext uri="{FF2B5EF4-FFF2-40B4-BE49-F238E27FC236}">
                  <a16:creationId xmlns:a16="http://schemas.microsoft.com/office/drawing/2014/main" id="{F298BBDE-2CE3-4CA1-8E9A-A92D06F30F6F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19">
              <a:extLst>
                <a:ext uri="{FF2B5EF4-FFF2-40B4-BE49-F238E27FC236}">
                  <a16:creationId xmlns:a16="http://schemas.microsoft.com/office/drawing/2014/main" id="{D5BB7D3B-FEC3-4C76-8377-8AB42383B68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77" name="Group 20">
            <a:extLst>
              <a:ext uri="{FF2B5EF4-FFF2-40B4-BE49-F238E27FC236}">
                <a16:creationId xmlns:a16="http://schemas.microsoft.com/office/drawing/2014/main" id="{973FE208-8517-4564-8A61-3CB52BC851B1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78" name="Rectangle 21">
              <a:extLst>
                <a:ext uri="{FF2B5EF4-FFF2-40B4-BE49-F238E27FC236}">
                  <a16:creationId xmlns:a16="http://schemas.microsoft.com/office/drawing/2014/main" id="{0C277DE4-D373-47D6-8845-C4BDD26DEE80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22">
              <a:extLst>
                <a:ext uri="{FF2B5EF4-FFF2-40B4-BE49-F238E27FC236}">
                  <a16:creationId xmlns:a16="http://schemas.microsoft.com/office/drawing/2014/main" id="{E2811982-8012-4AED-A67C-BD40B267212D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80" name="Group 28">
            <a:extLst>
              <a:ext uri="{FF2B5EF4-FFF2-40B4-BE49-F238E27FC236}">
                <a16:creationId xmlns:a16="http://schemas.microsoft.com/office/drawing/2014/main" id="{B040BB23-EE51-4867-B09D-67C1EC39AC1A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6D0E2CF3-A1CA-4FDE-A628-C0DCBDAF237A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30">
              <a:extLst>
                <a:ext uri="{FF2B5EF4-FFF2-40B4-BE49-F238E27FC236}">
                  <a16:creationId xmlns:a16="http://schemas.microsoft.com/office/drawing/2014/main" id="{360D1759-60F9-42F0-9EA7-94358437F1FE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3" name="Group 31">
            <a:extLst>
              <a:ext uri="{FF2B5EF4-FFF2-40B4-BE49-F238E27FC236}">
                <a16:creationId xmlns:a16="http://schemas.microsoft.com/office/drawing/2014/main" id="{A861AF64-A661-4A87-9945-BE64E8EFA23A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84" name="TextBox 32">
              <a:extLst>
                <a:ext uri="{FF2B5EF4-FFF2-40B4-BE49-F238E27FC236}">
                  <a16:creationId xmlns:a16="http://schemas.microsoft.com/office/drawing/2014/main" id="{E42FFD00-93C2-44D2-AD58-982A8EF983F5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DD984965-0B95-4B36-89BC-820590D85FDD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34">
            <a:extLst>
              <a:ext uri="{FF2B5EF4-FFF2-40B4-BE49-F238E27FC236}">
                <a16:creationId xmlns:a16="http://schemas.microsoft.com/office/drawing/2014/main" id="{54941EB6-F8D4-41DA-B200-0FC95A5DF4A0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87" name="Rectangle 35">
              <a:extLst>
                <a:ext uri="{FF2B5EF4-FFF2-40B4-BE49-F238E27FC236}">
                  <a16:creationId xmlns:a16="http://schemas.microsoft.com/office/drawing/2014/main" id="{6BB927CA-DF24-4C1A-BF0C-7E820E2D6B94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36">
              <a:extLst>
                <a:ext uri="{FF2B5EF4-FFF2-40B4-BE49-F238E27FC236}">
                  <a16:creationId xmlns:a16="http://schemas.microsoft.com/office/drawing/2014/main" id="{D349F444-89CB-4795-9E7E-E8BCA1A18AD5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89" name="Group 37">
            <a:extLst>
              <a:ext uri="{FF2B5EF4-FFF2-40B4-BE49-F238E27FC236}">
                <a16:creationId xmlns:a16="http://schemas.microsoft.com/office/drawing/2014/main" id="{35C3D1B0-2D15-47A6-B5D5-9A029E43C2E0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E364433D-1807-42AA-BF1B-9E33643BA50C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39">
              <a:extLst>
                <a:ext uri="{FF2B5EF4-FFF2-40B4-BE49-F238E27FC236}">
                  <a16:creationId xmlns:a16="http://schemas.microsoft.com/office/drawing/2014/main" id="{2797AF87-791D-4389-8474-1E0836541C98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92" name="Group 40">
            <a:extLst>
              <a:ext uri="{FF2B5EF4-FFF2-40B4-BE49-F238E27FC236}">
                <a16:creationId xmlns:a16="http://schemas.microsoft.com/office/drawing/2014/main" id="{5FC8E52D-7865-45CD-A25B-0B027A133062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93" name="Rectangle 41">
              <a:extLst>
                <a:ext uri="{FF2B5EF4-FFF2-40B4-BE49-F238E27FC236}">
                  <a16:creationId xmlns:a16="http://schemas.microsoft.com/office/drawing/2014/main" id="{2F121A24-75D5-4CFD-8732-68FCD85021D6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42">
              <a:extLst>
                <a:ext uri="{FF2B5EF4-FFF2-40B4-BE49-F238E27FC236}">
                  <a16:creationId xmlns:a16="http://schemas.microsoft.com/office/drawing/2014/main" id="{BE3417FC-4E87-4BEF-AF6E-1AD2EF77EB11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95" name="Straight Arrow Connector 50">
            <a:extLst>
              <a:ext uri="{FF2B5EF4-FFF2-40B4-BE49-F238E27FC236}">
                <a16:creationId xmlns:a16="http://schemas.microsoft.com/office/drawing/2014/main" id="{A864388C-95AA-4A3D-A039-4D317C76F713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51">
            <a:extLst>
              <a:ext uri="{FF2B5EF4-FFF2-40B4-BE49-F238E27FC236}">
                <a16:creationId xmlns:a16="http://schemas.microsoft.com/office/drawing/2014/main" id="{A3F7D4B2-AB49-4EC1-B3E7-E2093731C26F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52">
            <a:extLst>
              <a:ext uri="{FF2B5EF4-FFF2-40B4-BE49-F238E27FC236}">
                <a16:creationId xmlns:a16="http://schemas.microsoft.com/office/drawing/2014/main" id="{17717670-67EE-4E38-8EF2-EA9D386459AA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60">
            <a:extLst>
              <a:ext uri="{FF2B5EF4-FFF2-40B4-BE49-F238E27FC236}">
                <a16:creationId xmlns:a16="http://schemas.microsoft.com/office/drawing/2014/main" id="{7062D3EC-484D-46DA-A091-274FAC90BDA7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99" name="Straight Arrow Connector 24">
              <a:extLst>
                <a:ext uri="{FF2B5EF4-FFF2-40B4-BE49-F238E27FC236}">
                  <a16:creationId xmlns:a16="http://schemas.microsoft.com/office/drawing/2014/main" id="{BC73E6DC-D5C7-43E7-965F-1C5EC31BADBE}"/>
                </a:ext>
              </a:extLst>
            </p:cNvPr>
            <p:cNvCxnSpPr>
              <a:stCxn id="70" idx="3"/>
              <a:endCxn id="66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53">
              <a:extLst>
                <a:ext uri="{FF2B5EF4-FFF2-40B4-BE49-F238E27FC236}">
                  <a16:creationId xmlns:a16="http://schemas.microsoft.com/office/drawing/2014/main" id="{1B26EF03-5ED7-402C-BC37-92EBFDFD4347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01" name="Straight Arrow Connector 44">
            <a:extLst>
              <a:ext uri="{FF2B5EF4-FFF2-40B4-BE49-F238E27FC236}">
                <a16:creationId xmlns:a16="http://schemas.microsoft.com/office/drawing/2014/main" id="{0B8B6511-B757-44B4-8097-CED273EE6E68}"/>
              </a:ext>
            </a:extLst>
          </p:cNvPr>
          <p:cNvCxnSpPr>
            <a:stCxn id="69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54">
            <a:extLst>
              <a:ext uri="{FF2B5EF4-FFF2-40B4-BE49-F238E27FC236}">
                <a16:creationId xmlns:a16="http://schemas.microsoft.com/office/drawing/2014/main" id="{F39B689F-CF96-4E39-9A48-446A2FCEBDA7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103" name="Straight Arrow Connector 62">
            <a:extLst>
              <a:ext uri="{FF2B5EF4-FFF2-40B4-BE49-F238E27FC236}">
                <a16:creationId xmlns:a16="http://schemas.microsoft.com/office/drawing/2014/main" id="{3B6AF3EC-C6B1-4FDC-8FD9-7DAAEB366FFA}"/>
              </a:ext>
            </a:extLst>
          </p:cNvPr>
          <p:cNvCxnSpPr>
            <a:stCxn id="78" idx="2"/>
            <a:endCxn id="93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67">
            <a:extLst>
              <a:ext uri="{FF2B5EF4-FFF2-40B4-BE49-F238E27FC236}">
                <a16:creationId xmlns:a16="http://schemas.microsoft.com/office/drawing/2014/main" id="{4F92CE90-A5D8-4549-9EE3-EB9AD7B4ED1B}"/>
              </a:ext>
            </a:extLst>
          </p:cNvPr>
          <p:cNvCxnSpPr>
            <a:stCxn id="93" idx="1"/>
            <a:endCxn id="90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71">
            <a:extLst>
              <a:ext uri="{FF2B5EF4-FFF2-40B4-BE49-F238E27FC236}">
                <a16:creationId xmlns:a16="http://schemas.microsoft.com/office/drawing/2014/main" id="{38E5EF43-5CE4-45C3-8ED4-0E7DD116BA72}"/>
              </a:ext>
            </a:extLst>
          </p:cNvPr>
          <p:cNvCxnSpPr>
            <a:stCxn id="90" idx="1"/>
            <a:endCxn id="87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72">
            <a:extLst>
              <a:ext uri="{FF2B5EF4-FFF2-40B4-BE49-F238E27FC236}">
                <a16:creationId xmlns:a16="http://schemas.microsoft.com/office/drawing/2014/main" id="{7D25C3E5-0BF7-4948-A3E3-955D00A94A75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73">
            <a:extLst>
              <a:ext uri="{FF2B5EF4-FFF2-40B4-BE49-F238E27FC236}">
                <a16:creationId xmlns:a16="http://schemas.microsoft.com/office/drawing/2014/main" id="{F89B0AFB-48EA-4942-B7EA-A2F8A181EA29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79">
            <a:extLst>
              <a:ext uri="{FF2B5EF4-FFF2-40B4-BE49-F238E27FC236}">
                <a16:creationId xmlns:a16="http://schemas.microsoft.com/office/drawing/2014/main" id="{9763D2AA-14D3-4EF7-8ACF-B8D7BFDF2922}"/>
              </a:ext>
            </a:extLst>
          </p:cNvPr>
          <p:cNvCxnSpPr>
            <a:stCxn id="69" idx="0"/>
            <a:endCxn id="75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80">
            <a:extLst>
              <a:ext uri="{FF2B5EF4-FFF2-40B4-BE49-F238E27FC236}">
                <a16:creationId xmlns:a16="http://schemas.microsoft.com/office/drawing/2014/main" id="{5A0C0ACA-9F65-454D-B980-06519A08B246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cxnSp>
        <p:nvCxnSpPr>
          <p:cNvPr id="110" name="Elbow Connector 82">
            <a:extLst>
              <a:ext uri="{FF2B5EF4-FFF2-40B4-BE49-F238E27FC236}">
                <a16:creationId xmlns:a16="http://schemas.microsoft.com/office/drawing/2014/main" id="{A6A8E94E-E351-4715-9513-6E07FEF36D0C}"/>
              </a:ext>
            </a:extLst>
          </p:cNvPr>
          <p:cNvCxnSpPr>
            <a:stCxn id="90" idx="2"/>
            <a:endCxn id="85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84">
            <a:extLst>
              <a:ext uri="{FF2B5EF4-FFF2-40B4-BE49-F238E27FC236}">
                <a16:creationId xmlns:a16="http://schemas.microsoft.com/office/drawing/2014/main" id="{817BE1EB-E25C-451B-B64D-0C67D1E3C03D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7</a:t>
            </a:r>
          </a:p>
        </p:txBody>
      </p:sp>
      <p:sp>
        <p:nvSpPr>
          <p:cNvPr id="112" name="Rectangle 55">
            <a:extLst>
              <a:ext uri="{FF2B5EF4-FFF2-40B4-BE49-F238E27FC236}">
                <a16:creationId xmlns:a16="http://schemas.microsoft.com/office/drawing/2014/main" id="{2394F0DD-06BA-4CC5-B420-C8004C0C7A41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sp>
        <p:nvSpPr>
          <p:cNvPr id="113" name="Rectangle 57">
            <a:extLst>
              <a:ext uri="{FF2B5EF4-FFF2-40B4-BE49-F238E27FC236}">
                <a16:creationId xmlns:a16="http://schemas.microsoft.com/office/drawing/2014/main" id="{32463100-4391-40EF-B671-9BCC1C95C693}"/>
              </a:ext>
            </a:extLst>
          </p:cNvPr>
          <p:cNvSpPr/>
          <p:nvPr/>
        </p:nvSpPr>
        <p:spPr>
          <a:xfrm>
            <a:off x="4490243" y="31109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t2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4" name="Rectangle 58">
            <a:extLst>
              <a:ext uri="{FF2B5EF4-FFF2-40B4-BE49-F238E27FC236}">
                <a16:creationId xmlns:a16="http://schemas.microsoft.com/office/drawing/2014/main" id="{B70FD4F5-2EC2-4124-951D-D8F3DDEDF4A1}"/>
              </a:ext>
            </a:extLst>
          </p:cNvPr>
          <p:cNvSpPr/>
          <p:nvPr/>
        </p:nvSpPr>
        <p:spPr>
          <a:xfrm>
            <a:off x="6005334" y="311724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t3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5" name="Rectangle 59">
            <a:extLst>
              <a:ext uri="{FF2B5EF4-FFF2-40B4-BE49-F238E27FC236}">
                <a16:creationId xmlns:a16="http://schemas.microsoft.com/office/drawing/2014/main" id="{38C7DF76-FA23-4C6E-BB81-DEDEF0EE31B0}"/>
              </a:ext>
            </a:extLst>
          </p:cNvPr>
          <p:cNvSpPr/>
          <p:nvPr/>
        </p:nvSpPr>
        <p:spPr>
          <a:xfrm>
            <a:off x="6979600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t4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6" name="Rectangle 61">
            <a:extLst>
              <a:ext uri="{FF2B5EF4-FFF2-40B4-BE49-F238E27FC236}">
                <a16:creationId xmlns:a16="http://schemas.microsoft.com/office/drawing/2014/main" id="{EFC8ACA0-1B11-40B9-A24E-62AC96FC4C78}"/>
              </a:ext>
            </a:extLst>
          </p:cNvPr>
          <p:cNvSpPr/>
          <p:nvPr/>
        </p:nvSpPr>
        <p:spPr>
          <a:xfrm>
            <a:off x="6004603" y="44952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t5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7" name="Rectangle 63">
            <a:extLst>
              <a:ext uri="{FF2B5EF4-FFF2-40B4-BE49-F238E27FC236}">
                <a16:creationId xmlns:a16="http://schemas.microsoft.com/office/drawing/2014/main" id="{1681ED8F-FCA4-4309-9782-7CD085613391}"/>
              </a:ext>
            </a:extLst>
          </p:cNvPr>
          <p:cNvSpPr/>
          <p:nvPr/>
        </p:nvSpPr>
        <p:spPr>
          <a:xfrm>
            <a:off x="4508176" y="411877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+mj-lt"/>
              </a:rPr>
              <a:t>t6</a:t>
            </a:r>
            <a:endParaRPr lang="en-US" dirty="0">
              <a:latin typeface="+mj-lt"/>
            </a:endParaRPr>
          </a:p>
        </p:txBody>
      </p:sp>
      <p:sp>
        <p:nvSpPr>
          <p:cNvPr id="118" name="Rectangle 64">
            <a:extLst>
              <a:ext uri="{FF2B5EF4-FFF2-40B4-BE49-F238E27FC236}">
                <a16:creationId xmlns:a16="http://schemas.microsoft.com/office/drawing/2014/main" id="{CE0EE45F-DA95-409E-8979-6BD85A72AAA9}"/>
              </a:ext>
            </a:extLst>
          </p:cNvPr>
          <p:cNvSpPr/>
          <p:nvPr/>
        </p:nvSpPr>
        <p:spPr>
          <a:xfrm>
            <a:off x="4931389" y="492649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+mj-lt"/>
              </a:rPr>
              <a:t>t6</a:t>
            </a:r>
            <a:endParaRPr lang="en-US" dirty="0">
              <a:latin typeface="+mj-lt"/>
            </a:endParaRPr>
          </a:p>
        </p:txBody>
      </p:sp>
      <p:cxnSp>
        <p:nvCxnSpPr>
          <p:cNvPr id="119" name="Straight Arrow Connector 65">
            <a:extLst>
              <a:ext uri="{FF2B5EF4-FFF2-40B4-BE49-F238E27FC236}">
                <a16:creationId xmlns:a16="http://schemas.microsoft.com/office/drawing/2014/main" id="{1201B601-B2C5-4073-B75A-DBF82180B15C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66">
            <a:extLst>
              <a:ext uri="{FF2B5EF4-FFF2-40B4-BE49-F238E27FC236}">
                <a16:creationId xmlns:a16="http://schemas.microsoft.com/office/drawing/2014/main" id="{D1CD1985-5C11-4492-8C16-809B91EB7BDE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68">
            <a:extLst>
              <a:ext uri="{FF2B5EF4-FFF2-40B4-BE49-F238E27FC236}">
                <a16:creationId xmlns:a16="http://schemas.microsoft.com/office/drawing/2014/main" id="{1121F524-215B-4648-AF09-9ABEE06DEE1F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sp>
        <p:nvSpPr>
          <p:cNvPr id="122" name="Rectangle 69">
            <a:extLst>
              <a:ext uri="{FF2B5EF4-FFF2-40B4-BE49-F238E27FC236}">
                <a16:creationId xmlns:a16="http://schemas.microsoft.com/office/drawing/2014/main" id="{30CA33F4-B7F8-46FC-98B7-D92F64A4F759}"/>
              </a:ext>
            </a:extLst>
          </p:cNvPr>
          <p:cNvSpPr/>
          <p:nvPr/>
        </p:nvSpPr>
        <p:spPr>
          <a:xfrm>
            <a:off x="4316977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t2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3" name="TextBox 78">
            <a:extLst>
              <a:ext uri="{FF2B5EF4-FFF2-40B4-BE49-F238E27FC236}">
                <a16:creationId xmlns:a16="http://schemas.microsoft.com/office/drawing/2014/main" id="{AB5BD7A3-766A-47F3-9509-100C09EE5F3B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124" name="TextBox 81">
            <a:extLst>
              <a:ext uri="{FF2B5EF4-FFF2-40B4-BE49-F238E27FC236}">
                <a16:creationId xmlns:a16="http://schemas.microsoft.com/office/drawing/2014/main" id="{BC98454B-3309-4495-BE10-094C8939E81C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t1, t6, </a:t>
            </a:r>
          </a:p>
        </p:txBody>
      </p:sp>
      <p:sp>
        <p:nvSpPr>
          <p:cNvPr id="125" name="TextBox 83">
            <a:extLst>
              <a:ext uri="{FF2B5EF4-FFF2-40B4-BE49-F238E27FC236}">
                <a16:creationId xmlns:a16="http://schemas.microsoft.com/office/drawing/2014/main" id="{314E475E-713A-4B46-8B88-F320CAB01672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  <p:sp>
        <p:nvSpPr>
          <p:cNvPr id="126" name="TextBox 75">
            <a:extLst>
              <a:ext uri="{FF2B5EF4-FFF2-40B4-BE49-F238E27FC236}">
                <a16:creationId xmlns:a16="http://schemas.microsoft.com/office/drawing/2014/main" id="{5BECA583-6A22-4ACF-935C-CAB5321EB86A}"/>
              </a:ext>
            </a:extLst>
          </p:cNvPr>
          <p:cNvSpPr txBox="1"/>
          <p:nvPr/>
        </p:nvSpPr>
        <p:spPr>
          <a:xfrm>
            <a:off x="4429884" y="5894324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+mj-lt"/>
              </a:rPr>
              <a:t>t2, t3, t4, t5,</a:t>
            </a:r>
          </a:p>
        </p:txBody>
      </p:sp>
    </p:spTree>
    <p:extLst>
      <p:ext uri="{BB962C8B-B14F-4D97-AF65-F5344CB8AC3E}">
        <p14:creationId xmlns:p14="http://schemas.microsoft.com/office/powerpoint/2010/main" val="3713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48</a:t>
            </a:fld>
            <a:endParaRPr lang="en-US"/>
          </a:p>
        </p:txBody>
      </p:sp>
      <p:grpSp>
        <p:nvGrpSpPr>
          <p:cNvPr id="65" name="Group 13">
            <a:extLst>
              <a:ext uri="{FF2B5EF4-FFF2-40B4-BE49-F238E27FC236}">
                <a16:creationId xmlns:a16="http://schemas.microsoft.com/office/drawing/2014/main" id="{9D3378A0-48E4-4F21-9A6A-834286BB69C2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6" name="Rectangle 9">
              <a:extLst>
                <a:ext uri="{FF2B5EF4-FFF2-40B4-BE49-F238E27FC236}">
                  <a16:creationId xmlns:a16="http://schemas.microsoft.com/office/drawing/2014/main" id="{A87F4D7E-D927-4B5A-8107-C2334D9A4EFB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3748DC31-3FF0-4300-9434-61875E03A201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68" name="Group 12">
            <a:extLst>
              <a:ext uri="{FF2B5EF4-FFF2-40B4-BE49-F238E27FC236}">
                <a16:creationId xmlns:a16="http://schemas.microsoft.com/office/drawing/2014/main" id="{D8AB61C5-50F2-40E7-86C0-57F2DE95F238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69" name="TextBox 6">
              <a:extLst>
                <a:ext uri="{FF2B5EF4-FFF2-40B4-BE49-F238E27FC236}">
                  <a16:creationId xmlns:a16="http://schemas.microsoft.com/office/drawing/2014/main" id="{BD880F02-6058-4818-A8BA-D93670695052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70" name="Rectangle 11">
              <a:extLst>
                <a:ext uri="{FF2B5EF4-FFF2-40B4-BE49-F238E27FC236}">
                  <a16:creationId xmlns:a16="http://schemas.microsoft.com/office/drawing/2014/main" id="{840A24EA-B9B5-44DB-80E3-33EDEBFFB1E8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14">
            <a:extLst>
              <a:ext uri="{FF2B5EF4-FFF2-40B4-BE49-F238E27FC236}">
                <a16:creationId xmlns:a16="http://schemas.microsoft.com/office/drawing/2014/main" id="{E34DC9F9-7D1A-49E2-A369-36281E65B83F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72" name="Rectangle 15">
              <a:extLst>
                <a:ext uri="{FF2B5EF4-FFF2-40B4-BE49-F238E27FC236}">
                  <a16:creationId xmlns:a16="http://schemas.microsoft.com/office/drawing/2014/main" id="{7DF0B200-0CBB-419C-948B-5DA5E79BA7D4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16">
              <a:extLst>
                <a:ext uri="{FF2B5EF4-FFF2-40B4-BE49-F238E27FC236}">
                  <a16:creationId xmlns:a16="http://schemas.microsoft.com/office/drawing/2014/main" id="{75927BD1-2A27-4809-9E5B-C6CD5AC3DAEE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74" name="Group 17">
            <a:extLst>
              <a:ext uri="{FF2B5EF4-FFF2-40B4-BE49-F238E27FC236}">
                <a16:creationId xmlns:a16="http://schemas.microsoft.com/office/drawing/2014/main" id="{583FEDFD-9B28-406A-A74B-214B74A84B0B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75" name="Rectangle 18">
              <a:extLst>
                <a:ext uri="{FF2B5EF4-FFF2-40B4-BE49-F238E27FC236}">
                  <a16:creationId xmlns:a16="http://schemas.microsoft.com/office/drawing/2014/main" id="{67C26BD9-6FB3-4C9A-B42F-7B6FE3A991CB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19">
              <a:extLst>
                <a:ext uri="{FF2B5EF4-FFF2-40B4-BE49-F238E27FC236}">
                  <a16:creationId xmlns:a16="http://schemas.microsoft.com/office/drawing/2014/main" id="{C62EB520-8628-4ADD-B85B-A39B04A8DBE9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77" name="Group 20">
            <a:extLst>
              <a:ext uri="{FF2B5EF4-FFF2-40B4-BE49-F238E27FC236}">
                <a16:creationId xmlns:a16="http://schemas.microsoft.com/office/drawing/2014/main" id="{24DB1935-BF96-41A2-AE54-D805F8303FA3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78" name="Rectangle 21">
              <a:extLst>
                <a:ext uri="{FF2B5EF4-FFF2-40B4-BE49-F238E27FC236}">
                  <a16:creationId xmlns:a16="http://schemas.microsoft.com/office/drawing/2014/main" id="{73ED3A3D-F725-4D25-8CFE-BA98BB8BB5F7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22">
              <a:extLst>
                <a:ext uri="{FF2B5EF4-FFF2-40B4-BE49-F238E27FC236}">
                  <a16:creationId xmlns:a16="http://schemas.microsoft.com/office/drawing/2014/main" id="{94CC2013-11F1-4ACA-B88A-C6E34A202045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80" name="Group 28">
            <a:extLst>
              <a:ext uri="{FF2B5EF4-FFF2-40B4-BE49-F238E27FC236}">
                <a16:creationId xmlns:a16="http://schemas.microsoft.com/office/drawing/2014/main" id="{2DE68A14-AB6E-45E1-8FE9-8414DE9B31B6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F84AE221-FFA2-4B9B-9BF0-811964ED082B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30">
              <a:extLst>
                <a:ext uri="{FF2B5EF4-FFF2-40B4-BE49-F238E27FC236}">
                  <a16:creationId xmlns:a16="http://schemas.microsoft.com/office/drawing/2014/main" id="{E5627AE4-AA38-4363-BF52-5EE976B71F4D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3" name="Group 31">
            <a:extLst>
              <a:ext uri="{FF2B5EF4-FFF2-40B4-BE49-F238E27FC236}">
                <a16:creationId xmlns:a16="http://schemas.microsoft.com/office/drawing/2014/main" id="{CB7E2A81-2691-490A-9F0C-3CF73F64AA54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84" name="TextBox 32">
              <a:extLst>
                <a:ext uri="{FF2B5EF4-FFF2-40B4-BE49-F238E27FC236}">
                  <a16:creationId xmlns:a16="http://schemas.microsoft.com/office/drawing/2014/main" id="{024680DD-DD5C-4653-A5FC-92E7B748C03E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73633A8B-E738-4F81-A850-78F852A3BC19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34">
            <a:extLst>
              <a:ext uri="{FF2B5EF4-FFF2-40B4-BE49-F238E27FC236}">
                <a16:creationId xmlns:a16="http://schemas.microsoft.com/office/drawing/2014/main" id="{1B3E66F4-4035-439C-990A-098C4F5499BE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87" name="Rectangle 35">
              <a:extLst>
                <a:ext uri="{FF2B5EF4-FFF2-40B4-BE49-F238E27FC236}">
                  <a16:creationId xmlns:a16="http://schemas.microsoft.com/office/drawing/2014/main" id="{60028C70-88A0-4051-9966-BBEAE4594227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36">
              <a:extLst>
                <a:ext uri="{FF2B5EF4-FFF2-40B4-BE49-F238E27FC236}">
                  <a16:creationId xmlns:a16="http://schemas.microsoft.com/office/drawing/2014/main" id="{DE3A0291-B535-43D8-B9FA-28E9161DBCDF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89" name="Group 37">
            <a:extLst>
              <a:ext uri="{FF2B5EF4-FFF2-40B4-BE49-F238E27FC236}">
                <a16:creationId xmlns:a16="http://schemas.microsoft.com/office/drawing/2014/main" id="{6276A7C0-D962-48A5-BE71-EC2C92E4364F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90" name="Rectangle 38">
              <a:extLst>
                <a:ext uri="{FF2B5EF4-FFF2-40B4-BE49-F238E27FC236}">
                  <a16:creationId xmlns:a16="http://schemas.microsoft.com/office/drawing/2014/main" id="{C94AA207-177A-44FF-9AE0-D297CDCA583E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39">
              <a:extLst>
                <a:ext uri="{FF2B5EF4-FFF2-40B4-BE49-F238E27FC236}">
                  <a16:creationId xmlns:a16="http://schemas.microsoft.com/office/drawing/2014/main" id="{EA3A36C1-A17C-429E-B83B-07B56B6C63BA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92" name="Group 40">
            <a:extLst>
              <a:ext uri="{FF2B5EF4-FFF2-40B4-BE49-F238E27FC236}">
                <a16:creationId xmlns:a16="http://schemas.microsoft.com/office/drawing/2014/main" id="{69D930D8-A9BF-4035-9D5B-C48778946240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93" name="Rectangle 41">
              <a:extLst>
                <a:ext uri="{FF2B5EF4-FFF2-40B4-BE49-F238E27FC236}">
                  <a16:creationId xmlns:a16="http://schemas.microsoft.com/office/drawing/2014/main" id="{BEE7FB7A-BC54-4A0D-8BA1-B946BA508625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42">
              <a:extLst>
                <a:ext uri="{FF2B5EF4-FFF2-40B4-BE49-F238E27FC236}">
                  <a16:creationId xmlns:a16="http://schemas.microsoft.com/office/drawing/2014/main" id="{8C2C9962-CB31-4C6E-87AB-BEB2DC55E381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95" name="Straight Arrow Connector 50">
            <a:extLst>
              <a:ext uri="{FF2B5EF4-FFF2-40B4-BE49-F238E27FC236}">
                <a16:creationId xmlns:a16="http://schemas.microsoft.com/office/drawing/2014/main" id="{4B5B8FF1-1254-4F8B-AD18-873D7B28F504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51">
            <a:extLst>
              <a:ext uri="{FF2B5EF4-FFF2-40B4-BE49-F238E27FC236}">
                <a16:creationId xmlns:a16="http://schemas.microsoft.com/office/drawing/2014/main" id="{69D67B8A-86F4-45A7-909C-534C521AE81B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52">
            <a:extLst>
              <a:ext uri="{FF2B5EF4-FFF2-40B4-BE49-F238E27FC236}">
                <a16:creationId xmlns:a16="http://schemas.microsoft.com/office/drawing/2014/main" id="{2CC8C71B-29E3-4912-93E6-F6BC9CD30D23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60">
            <a:extLst>
              <a:ext uri="{FF2B5EF4-FFF2-40B4-BE49-F238E27FC236}">
                <a16:creationId xmlns:a16="http://schemas.microsoft.com/office/drawing/2014/main" id="{96C857F1-60E8-4132-A629-DD81FC594A99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99" name="Straight Arrow Connector 24">
              <a:extLst>
                <a:ext uri="{FF2B5EF4-FFF2-40B4-BE49-F238E27FC236}">
                  <a16:creationId xmlns:a16="http://schemas.microsoft.com/office/drawing/2014/main" id="{EB646994-1A0A-4F61-A625-126A50F206D7}"/>
                </a:ext>
              </a:extLst>
            </p:cNvPr>
            <p:cNvCxnSpPr>
              <a:stCxn id="70" idx="3"/>
              <a:endCxn id="66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53">
              <a:extLst>
                <a:ext uri="{FF2B5EF4-FFF2-40B4-BE49-F238E27FC236}">
                  <a16:creationId xmlns:a16="http://schemas.microsoft.com/office/drawing/2014/main" id="{56700319-A1C0-4E4D-A578-320B0F141BE6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101" name="Straight Arrow Connector 44">
            <a:extLst>
              <a:ext uri="{FF2B5EF4-FFF2-40B4-BE49-F238E27FC236}">
                <a16:creationId xmlns:a16="http://schemas.microsoft.com/office/drawing/2014/main" id="{8B036C6B-3AF4-4B02-BE85-AD3E1397924B}"/>
              </a:ext>
            </a:extLst>
          </p:cNvPr>
          <p:cNvCxnSpPr>
            <a:stCxn id="69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54">
            <a:extLst>
              <a:ext uri="{FF2B5EF4-FFF2-40B4-BE49-F238E27FC236}">
                <a16:creationId xmlns:a16="http://schemas.microsoft.com/office/drawing/2014/main" id="{B621D4D6-960C-4E35-BFCA-8DDEC438C5FD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103" name="Straight Arrow Connector 62">
            <a:extLst>
              <a:ext uri="{FF2B5EF4-FFF2-40B4-BE49-F238E27FC236}">
                <a16:creationId xmlns:a16="http://schemas.microsoft.com/office/drawing/2014/main" id="{A5DAD44C-E793-49F3-B904-97D35C41A6A1}"/>
              </a:ext>
            </a:extLst>
          </p:cNvPr>
          <p:cNvCxnSpPr>
            <a:stCxn id="78" idx="2"/>
            <a:endCxn id="93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67">
            <a:extLst>
              <a:ext uri="{FF2B5EF4-FFF2-40B4-BE49-F238E27FC236}">
                <a16:creationId xmlns:a16="http://schemas.microsoft.com/office/drawing/2014/main" id="{BA027A3D-27AA-4632-A803-4B9D9D04D677}"/>
              </a:ext>
            </a:extLst>
          </p:cNvPr>
          <p:cNvCxnSpPr>
            <a:stCxn id="93" idx="1"/>
            <a:endCxn id="90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71">
            <a:extLst>
              <a:ext uri="{FF2B5EF4-FFF2-40B4-BE49-F238E27FC236}">
                <a16:creationId xmlns:a16="http://schemas.microsoft.com/office/drawing/2014/main" id="{DA30D187-E900-4D62-A6F5-37AB648B45D1}"/>
              </a:ext>
            </a:extLst>
          </p:cNvPr>
          <p:cNvCxnSpPr>
            <a:stCxn id="90" idx="1"/>
            <a:endCxn id="87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72">
            <a:extLst>
              <a:ext uri="{FF2B5EF4-FFF2-40B4-BE49-F238E27FC236}">
                <a16:creationId xmlns:a16="http://schemas.microsoft.com/office/drawing/2014/main" id="{42C4FBE5-4FC0-433B-A8A3-BFFD0942B474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73">
            <a:extLst>
              <a:ext uri="{FF2B5EF4-FFF2-40B4-BE49-F238E27FC236}">
                <a16:creationId xmlns:a16="http://schemas.microsoft.com/office/drawing/2014/main" id="{8F45EED1-6F4C-41BD-9F38-46F934C304CE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79">
            <a:extLst>
              <a:ext uri="{FF2B5EF4-FFF2-40B4-BE49-F238E27FC236}">
                <a16:creationId xmlns:a16="http://schemas.microsoft.com/office/drawing/2014/main" id="{0473D5EC-457E-475C-9503-D82C55ADAAD3}"/>
              </a:ext>
            </a:extLst>
          </p:cNvPr>
          <p:cNvCxnSpPr>
            <a:stCxn id="69" idx="0"/>
            <a:endCxn id="75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80">
            <a:extLst>
              <a:ext uri="{FF2B5EF4-FFF2-40B4-BE49-F238E27FC236}">
                <a16:creationId xmlns:a16="http://schemas.microsoft.com/office/drawing/2014/main" id="{A40B8CA8-3F77-4472-A16F-D894F18476D4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t1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10" name="Elbow Connector 82">
            <a:extLst>
              <a:ext uri="{FF2B5EF4-FFF2-40B4-BE49-F238E27FC236}">
                <a16:creationId xmlns:a16="http://schemas.microsoft.com/office/drawing/2014/main" id="{CCB35F33-2953-4777-807E-2631BB3753DD}"/>
              </a:ext>
            </a:extLst>
          </p:cNvPr>
          <p:cNvCxnSpPr>
            <a:stCxn id="90" idx="2"/>
            <a:endCxn id="85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84">
            <a:extLst>
              <a:ext uri="{FF2B5EF4-FFF2-40B4-BE49-F238E27FC236}">
                <a16:creationId xmlns:a16="http://schemas.microsoft.com/office/drawing/2014/main" id="{F14B44D1-16BA-4C95-A891-7BB7C092AC91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8</a:t>
            </a:r>
          </a:p>
        </p:txBody>
      </p:sp>
      <p:sp>
        <p:nvSpPr>
          <p:cNvPr id="112" name="Rectangle 55">
            <a:extLst>
              <a:ext uri="{FF2B5EF4-FFF2-40B4-BE49-F238E27FC236}">
                <a16:creationId xmlns:a16="http://schemas.microsoft.com/office/drawing/2014/main" id="{C6F884B2-16FA-4D10-9E9B-1E3E821BE9DA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sp>
        <p:nvSpPr>
          <p:cNvPr id="113" name="Rectangle 57">
            <a:extLst>
              <a:ext uri="{FF2B5EF4-FFF2-40B4-BE49-F238E27FC236}">
                <a16:creationId xmlns:a16="http://schemas.microsoft.com/office/drawing/2014/main" id="{D0AAB725-8432-4F38-9C6C-7C1BFE0A4563}"/>
              </a:ext>
            </a:extLst>
          </p:cNvPr>
          <p:cNvSpPr/>
          <p:nvPr/>
        </p:nvSpPr>
        <p:spPr>
          <a:xfrm>
            <a:off x="4490243" y="31109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t2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4" name="Rectangle 58">
            <a:extLst>
              <a:ext uri="{FF2B5EF4-FFF2-40B4-BE49-F238E27FC236}">
                <a16:creationId xmlns:a16="http://schemas.microsoft.com/office/drawing/2014/main" id="{84A4A5EA-E5DC-4770-9DC9-BE04004961DA}"/>
              </a:ext>
            </a:extLst>
          </p:cNvPr>
          <p:cNvSpPr/>
          <p:nvPr/>
        </p:nvSpPr>
        <p:spPr>
          <a:xfrm>
            <a:off x="6005334" y="311724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t3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5" name="Rectangle 59">
            <a:extLst>
              <a:ext uri="{FF2B5EF4-FFF2-40B4-BE49-F238E27FC236}">
                <a16:creationId xmlns:a16="http://schemas.microsoft.com/office/drawing/2014/main" id="{E4BBB0E5-6F5F-4918-9C9E-D360C0F82FAA}"/>
              </a:ext>
            </a:extLst>
          </p:cNvPr>
          <p:cNvSpPr/>
          <p:nvPr/>
        </p:nvSpPr>
        <p:spPr>
          <a:xfrm>
            <a:off x="6979600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t4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6" name="Rectangle 61">
            <a:extLst>
              <a:ext uri="{FF2B5EF4-FFF2-40B4-BE49-F238E27FC236}">
                <a16:creationId xmlns:a16="http://schemas.microsoft.com/office/drawing/2014/main" id="{31D79344-30B8-4A73-95C0-B3D6049252EF}"/>
              </a:ext>
            </a:extLst>
          </p:cNvPr>
          <p:cNvSpPr/>
          <p:nvPr/>
        </p:nvSpPr>
        <p:spPr>
          <a:xfrm>
            <a:off x="6004603" y="44952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t5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7" name="Rectangle 63">
            <a:extLst>
              <a:ext uri="{FF2B5EF4-FFF2-40B4-BE49-F238E27FC236}">
                <a16:creationId xmlns:a16="http://schemas.microsoft.com/office/drawing/2014/main" id="{AEB5F9A8-263E-436F-8191-6436FB92654B}"/>
              </a:ext>
            </a:extLst>
          </p:cNvPr>
          <p:cNvSpPr/>
          <p:nvPr/>
        </p:nvSpPr>
        <p:spPr>
          <a:xfrm>
            <a:off x="4508176" y="411877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+mj-lt"/>
              </a:rPr>
              <a:t>t6</a:t>
            </a:r>
            <a:endParaRPr lang="en-US" dirty="0">
              <a:latin typeface="+mj-lt"/>
            </a:endParaRPr>
          </a:p>
        </p:txBody>
      </p:sp>
      <p:sp>
        <p:nvSpPr>
          <p:cNvPr id="118" name="Rectangle 64">
            <a:extLst>
              <a:ext uri="{FF2B5EF4-FFF2-40B4-BE49-F238E27FC236}">
                <a16:creationId xmlns:a16="http://schemas.microsoft.com/office/drawing/2014/main" id="{D0F33696-F8D4-41CA-858C-403985F0DC58}"/>
              </a:ext>
            </a:extLst>
          </p:cNvPr>
          <p:cNvSpPr/>
          <p:nvPr/>
        </p:nvSpPr>
        <p:spPr>
          <a:xfrm>
            <a:off x="4931389" y="492649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+mj-lt"/>
              </a:rPr>
              <a:t>t6</a:t>
            </a:r>
            <a:endParaRPr lang="en-US" dirty="0">
              <a:latin typeface="+mj-lt"/>
            </a:endParaRPr>
          </a:p>
        </p:txBody>
      </p:sp>
      <p:cxnSp>
        <p:nvCxnSpPr>
          <p:cNvPr id="119" name="Straight Arrow Connector 65">
            <a:extLst>
              <a:ext uri="{FF2B5EF4-FFF2-40B4-BE49-F238E27FC236}">
                <a16:creationId xmlns:a16="http://schemas.microsoft.com/office/drawing/2014/main" id="{C4E1F1AA-1133-4141-B66B-996B683D01B5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66">
            <a:extLst>
              <a:ext uri="{FF2B5EF4-FFF2-40B4-BE49-F238E27FC236}">
                <a16:creationId xmlns:a16="http://schemas.microsoft.com/office/drawing/2014/main" id="{CBC0049E-AB9F-47A0-9F0E-C893401DF4F0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68">
            <a:extLst>
              <a:ext uri="{FF2B5EF4-FFF2-40B4-BE49-F238E27FC236}">
                <a16:creationId xmlns:a16="http://schemas.microsoft.com/office/drawing/2014/main" id="{6EFACA49-D026-41C8-BD31-206B4346E8EE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t1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2" name="Rectangle 69">
            <a:extLst>
              <a:ext uri="{FF2B5EF4-FFF2-40B4-BE49-F238E27FC236}">
                <a16:creationId xmlns:a16="http://schemas.microsoft.com/office/drawing/2014/main" id="{E2D64553-2338-47B3-8C1D-4694BEA4F868}"/>
              </a:ext>
            </a:extLst>
          </p:cNvPr>
          <p:cNvSpPr/>
          <p:nvPr/>
        </p:nvSpPr>
        <p:spPr>
          <a:xfrm>
            <a:off x="4316977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t2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3" name="Rectangle 70">
            <a:extLst>
              <a:ext uri="{FF2B5EF4-FFF2-40B4-BE49-F238E27FC236}">
                <a16:creationId xmlns:a16="http://schemas.microsoft.com/office/drawing/2014/main" id="{4E2053B6-02D2-4B84-A8C2-CBFFC86C3FA6}"/>
              </a:ext>
            </a:extLst>
          </p:cNvPr>
          <p:cNvSpPr/>
          <p:nvPr/>
        </p:nvSpPr>
        <p:spPr>
          <a:xfrm>
            <a:off x="2988311" y="41144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t7</a:t>
            </a:r>
            <a:endParaRPr lang="en-US" dirty="0">
              <a:latin typeface="+mj-lt"/>
            </a:endParaRPr>
          </a:p>
        </p:txBody>
      </p:sp>
      <p:sp>
        <p:nvSpPr>
          <p:cNvPr id="124" name="TextBox 78">
            <a:extLst>
              <a:ext uri="{FF2B5EF4-FFF2-40B4-BE49-F238E27FC236}">
                <a16:creationId xmlns:a16="http://schemas.microsoft.com/office/drawing/2014/main" id="{3AB8FF61-ABB6-4D54-A56B-043BF558D6E4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125" name="TextBox 81">
            <a:extLst>
              <a:ext uri="{FF2B5EF4-FFF2-40B4-BE49-F238E27FC236}">
                <a16:creationId xmlns:a16="http://schemas.microsoft.com/office/drawing/2014/main" id="{8FE7CB66-44C5-4ACA-A476-3B9D331845EB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t6, t7,</a:t>
            </a:r>
          </a:p>
        </p:txBody>
      </p:sp>
      <p:sp>
        <p:nvSpPr>
          <p:cNvPr id="126" name="TextBox 83">
            <a:extLst>
              <a:ext uri="{FF2B5EF4-FFF2-40B4-BE49-F238E27FC236}">
                <a16:creationId xmlns:a16="http://schemas.microsoft.com/office/drawing/2014/main" id="{4C61C4CD-3FDF-4899-83BB-6E42DFD7D994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  <p:sp>
        <p:nvSpPr>
          <p:cNvPr id="127" name="TextBox 75">
            <a:extLst>
              <a:ext uri="{FF2B5EF4-FFF2-40B4-BE49-F238E27FC236}">
                <a16:creationId xmlns:a16="http://schemas.microsoft.com/office/drawing/2014/main" id="{F07BAE81-743E-422E-BE31-A23EA60524B6}"/>
              </a:ext>
            </a:extLst>
          </p:cNvPr>
          <p:cNvSpPr txBox="1"/>
          <p:nvPr/>
        </p:nvSpPr>
        <p:spPr>
          <a:xfrm>
            <a:off x="4427886" y="5898378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t1, t2, t3, t4, t5,</a:t>
            </a:r>
          </a:p>
        </p:txBody>
      </p:sp>
    </p:spTree>
    <p:extLst>
      <p:ext uri="{BB962C8B-B14F-4D97-AF65-F5344CB8AC3E}">
        <p14:creationId xmlns:p14="http://schemas.microsoft.com/office/powerpoint/2010/main" val="297422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5" name="TextBox 84">
            <a:extLst>
              <a:ext uri="{FF2B5EF4-FFF2-40B4-BE49-F238E27FC236}">
                <a16:creationId xmlns:a16="http://schemas.microsoft.com/office/drawing/2014/main" id="{7F099988-4BAC-4B80-9949-B56ACBE7A866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9</a:t>
            </a:r>
          </a:p>
        </p:txBody>
      </p:sp>
      <p:sp>
        <p:nvSpPr>
          <p:cNvPr id="66" name="Rectangle 64">
            <a:extLst>
              <a:ext uri="{FF2B5EF4-FFF2-40B4-BE49-F238E27FC236}">
                <a16:creationId xmlns:a16="http://schemas.microsoft.com/office/drawing/2014/main" id="{BB49AEC5-752B-47B4-BDC9-E1A7FB9E0F06}"/>
              </a:ext>
            </a:extLst>
          </p:cNvPr>
          <p:cNvSpPr/>
          <p:nvPr/>
        </p:nvSpPr>
        <p:spPr>
          <a:xfrm>
            <a:off x="4931389" y="492649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+mj-lt"/>
              </a:rPr>
              <a:t>t6</a:t>
            </a:r>
            <a:endParaRPr lang="en-US" dirty="0">
              <a:latin typeface="+mj-lt"/>
            </a:endParaRPr>
          </a:p>
        </p:txBody>
      </p:sp>
      <p:grpSp>
        <p:nvGrpSpPr>
          <p:cNvPr id="67" name="Group 2">
            <a:extLst>
              <a:ext uri="{FF2B5EF4-FFF2-40B4-BE49-F238E27FC236}">
                <a16:creationId xmlns:a16="http://schemas.microsoft.com/office/drawing/2014/main" id="{9746019F-02D6-48B6-BEC6-8492EB87AD0E}"/>
              </a:ext>
            </a:extLst>
          </p:cNvPr>
          <p:cNvGrpSpPr/>
          <p:nvPr/>
        </p:nvGrpSpPr>
        <p:grpSpPr>
          <a:xfrm>
            <a:off x="523631" y="2708400"/>
            <a:ext cx="6931246" cy="2156190"/>
            <a:chOff x="523631" y="2708400"/>
            <a:chExt cx="6931246" cy="2156190"/>
          </a:xfrm>
        </p:grpSpPr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70C262B8-A37A-4B2F-A085-4CCD0D85C323}"/>
                </a:ext>
              </a:extLst>
            </p:cNvPr>
            <p:cNvGrpSpPr/>
            <p:nvPr/>
          </p:nvGrpSpPr>
          <p:grpSpPr>
            <a:xfrm>
              <a:off x="2006590" y="3275956"/>
              <a:ext cx="926123" cy="429846"/>
              <a:chOff x="1785814" y="2627795"/>
              <a:chExt cx="926123" cy="429846"/>
            </a:xfrm>
          </p:grpSpPr>
          <p:sp>
            <p:nvSpPr>
              <p:cNvPr id="124" name="Rectangle 9">
                <a:extLst>
                  <a:ext uri="{FF2B5EF4-FFF2-40B4-BE49-F238E27FC236}">
                    <a16:creationId xmlns:a16="http://schemas.microsoft.com/office/drawing/2014/main" id="{8B83883A-1A99-4A30-B879-4E9817E41246}"/>
                  </a:ext>
                </a:extLst>
              </p:cNvPr>
              <p:cNvSpPr/>
              <p:nvPr/>
            </p:nvSpPr>
            <p:spPr>
              <a:xfrm>
                <a:off x="1785814" y="2627795"/>
                <a:ext cx="926123" cy="42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0">
                <a:extLst>
                  <a:ext uri="{FF2B5EF4-FFF2-40B4-BE49-F238E27FC236}">
                    <a16:creationId xmlns:a16="http://schemas.microsoft.com/office/drawing/2014/main" id="{06497ABC-5D9C-4A7F-B0A3-19BDA1A62EE0}"/>
                  </a:ext>
                </a:extLst>
              </p:cNvPr>
              <p:cNvSpPr txBox="1"/>
              <p:nvPr/>
            </p:nvSpPr>
            <p:spPr>
              <a:xfrm>
                <a:off x="1785814" y="265805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CONV</a:t>
                </a:r>
              </a:p>
            </p:txBody>
          </p:sp>
        </p:grpSp>
        <p:grpSp>
          <p:nvGrpSpPr>
            <p:cNvPr id="69" name="Group 12">
              <a:extLst>
                <a:ext uri="{FF2B5EF4-FFF2-40B4-BE49-F238E27FC236}">
                  <a16:creationId xmlns:a16="http://schemas.microsoft.com/office/drawing/2014/main" id="{82EF7B82-A688-44E4-A560-CC17759AAC42}"/>
                </a:ext>
              </a:extLst>
            </p:cNvPr>
            <p:cNvGrpSpPr/>
            <p:nvPr/>
          </p:nvGrpSpPr>
          <p:grpSpPr>
            <a:xfrm>
              <a:off x="523631" y="3268900"/>
              <a:ext cx="926123" cy="429846"/>
              <a:chOff x="1785813" y="3383165"/>
              <a:chExt cx="926123" cy="429846"/>
            </a:xfrm>
          </p:grpSpPr>
          <p:sp>
            <p:nvSpPr>
              <p:cNvPr id="122" name="TextBox 6">
                <a:extLst>
                  <a:ext uri="{FF2B5EF4-FFF2-40B4-BE49-F238E27FC236}">
                    <a16:creationId xmlns:a16="http://schemas.microsoft.com/office/drawing/2014/main" id="{D00C1EF7-BFA2-4E82-8400-524CD4DE1530}"/>
                  </a:ext>
                </a:extLst>
              </p:cNvPr>
              <p:cNvSpPr txBox="1"/>
              <p:nvPr/>
            </p:nvSpPr>
            <p:spPr>
              <a:xfrm>
                <a:off x="1785813" y="341342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CONV</a:t>
                </a:r>
              </a:p>
            </p:txBody>
          </p:sp>
          <p:sp>
            <p:nvSpPr>
              <p:cNvPr id="123" name="Rectangle 11">
                <a:extLst>
                  <a:ext uri="{FF2B5EF4-FFF2-40B4-BE49-F238E27FC236}">
                    <a16:creationId xmlns:a16="http://schemas.microsoft.com/office/drawing/2014/main" id="{E9483C24-BE89-48FB-A95D-8C7ED55CC822}"/>
                  </a:ext>
                </a:extLst>
              </p:cNvPr>
              <p:cNvSpPr/>
              <p:nvPr/>
            </p:nvSpPr>
            <p:spPr>
              <a:xfrm>
                <a:off x="1785813" y="3383165"/>
                <a:ext cx="926123" cy="42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14">
              <a:extLst>
                <a:ext uri="{FF2B5EF4-FFF2-40B4-BE49-F238E27FC236}">
                  <a16:creationId xmlns:a16="http://schemas.microsoft.com/office/drawing/2014/main" id="{A77EA708-F0AA-4592-BBEF-4361874F79FB}"/>
                </a:ext>
              </a:extLst>
            </p:cNvPr>
            <p:cNvGrpSpPr/>
            <p:nvPr/>
          </p:nvGrpSpPr>
          <p:grpSpPr>
            <a:xfrm>
              <a:off x="3513978" y="3268900"/>
              <a:ext cx="926123" cy="429846"/>
              <a:chOff x="1785814" y="2627795"/>
              <a:chExt cx="926123" cy="429846"/>
            </a:xfrm>
          </p:grpSpPr>
          <p:sp>
            <p:nvSpPr>
              <p:cNvPr id="120" name="Rectangle 15">
                <a:extLst>
                  <a:ext uri="{FF2B5EF4-FFF2-40B4-BE49-F238E27FC236}">
                    <a16:creationId xmlns:a16="http://schemas.microsoft.com/office/drawing/2014/main" id="{B7D3F5EB-7742-4A77-978A-49BED1EEA1A6}"/>
                  </a:ext>
                </a:extLst>
              </p:cNvPr>
              <p:cNvSpPr/>
              <p:nvPr/>
            </p:nvSpPr>
            <p:spPr>
              <a:xfrm>
                <a:off x="1785814" y="2627795"/>
                <a:ext cx="926123" cy="42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6">
                <a:extLst>
                  <a:ext uri="{FF2B5EF4-FFF2-40B4-BE49-F238E27FC236}">
                    <a16:creationId xmlns:a16="http://schemas.microsoft.com/office/drawing/2014/main" id="{436195B3-8281-4169-B19B-A876103204A0}"/>
                  </a:ext>
                </a:extLst>
              </p:cNvPr>
              <p:cNvSpPr txBox="1"/>
              <p:nvPr/>
            </p:nvSpPr>
            <p:spPr>
              <a:xfrm>
                <a:off x="1785814" y="265805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POOL</a:t>
                </a:r>
              </a:p>
            </p:txBody>
          </p:sp>
        </p:grpSp>
        <p:grpSp>
          <p:nvGrpSpPr>
            <p:cNvPr id="71" name="Group 17">
              <a:extLst>
                <a:ext uri="{FF2B5EF4-FFF2-40B4-BE49-F238E27FC236}">
                  <a16:creationId xmlns:a16="http://schemas.microsoft.com/office/drawing/2014/main" id="{277CF87A-B9D8-4696-9DAC-D317F3FA51AC}"/>
                </a:ext>
              </a:extLst>
            </p:cNvPr>
            <p:cNvGrpSpPr/>
            <p:nvPr/>
          </p:nvGrpSpPr>
          <p:grpSpPr>
            <a:xfrm>
              <a:off x="5021366" y="3275956"/>
              <a:ext cx="926123" cy="429846"/>
              <a:chOff x="1785814" y="2627795"/>
              <a:chExt cx="926123" cy="429846"/>
            </a:xfrm>
          </p:grpSpPr>
          <p:sp>
            <p:nvSpPr>
              <p:cNvPr id="118" name="Rectangle 18">
                <a:extLst>
                  <a:ext uri="{FF2B5EF4-FFF2-40B4-BE49-F238E27FC236}">
                    <a16:creationId xmlns:a16="http://schemas.microsoft.com/office/drawing/2014/main" id="{84E584D1-5133-4A9D-8C79-583A6F7CAFA7}"/>
                  </a:ext>
                </a:extLst>
              </p:cNvPr>
              <p:cNvSpPr/>
              <p:nvPr/>
            </p:nvSpPr>
            <p:spPr>
              <a:xfrm>
                <a:off x="1785814" y="2627795"/>
                <a:ext cx="926123" cy="42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9">
                <a:extLst>
                  <a:ext uri="{FF2B5EF4-FFF2-40B4-BE49-F238E27FC236}">
                    <a16:creationId xmlns:a16="http://schemas.microsoft.com/office/drawing/2014/main" id="{2EFF3381-07BB-4D54-B4E1-A3D77CA67B53}"/>
                  </a:ext>
                </a:extLst>
              </p:cNvPr>
              <p:cNvSpPr txBox="1"/>
              <p:nvPr/>
            </p:nvSpPr>
            <p:spPr>
              <a:xfrm>
                <a:off x="1785814" y="265805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FC</a:t>
                </a:r>
              </a:p>
            </p:txBody>
          </p:sp>
        </p:grpSp>
        <p:grpSp>
          <p:nvGrpSpPr>
            <p:cNvPr id="72" name="Group 20">
              <a:extLst>
                <a:ext uri="{FF2B5EF4-FFF2-40B4-BE49-F238E27FC236}">
                  <a16:creationId xmlns:a16="http://schemas.microsoft.com/office/drawing/2014/main" id="{C8F87360-BD48-477E-945D-7EED86DF8CFD}"/>
                </a:ext>
              </a:extLst>
            </p:cNvPr>
            <p:cNvGrpSpPr/>
            <p:nvPr/>
          </p:nvGrpSpPr>
          <p:grpSpPr>
            <a:xfrm>
              <a:off x="6528754" y="3268900"/>
              <a:ext cx="926123" cy="429846"/>
              <a:chOff x="1785814" y="2627795"/>
              <a:chExt cx="926123" cy="429846"/>
            </a:xfrm>
          </p:grpSpPr>
          <p:sp>
            <p:nvSpPr>
              <p:cNvPr id="116" name="Rectangle 21">
                <a:extLst>
                  <a:ext uri="{FF2B5EF4-FFF2-40B4-BE49-F238E27FC236}">
                    <a16:creationId xmlns:a16="http://schemas.microsoft.com/office/drawing/2014/main" id="{689F4246-3D09-40DE-B582-3641EC0DDF52}"/>
                  </a:ext>
                </a:extLst>
              </p:cNvPr>
              <p:cNvSpPr/>
              <p:nvPr/>
            </p:nvSpPr>
            <p:spPr>
              <a:xfrm>
                <a:off x="1785814" y="2627795"/>
                <a:ext cx="926123" cy="42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TextBox 22">
                <a:extLst>
                  <a:ext uri="{FF2B5EF4-FFF2-40B4-BE49-F238E27FC236}">
                    <a16:creationId xmlns:a16="http://schemas.microsoft.com/office/drawing/2014/main" id="{8DF59F6B-EB62-45ED-9742-02520A04739E}"/>
                  </a:ext>
                </a:extLst>
              </p:cNvPr>
              <p:cNvSpPr txBox="1"/>
              <p:nvPr/>
            </p:nvSpPr>
            <p:spPr>
              <a:xfrm>
                <a:off x="1785814" y="265805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/>
                  <a:t>S</a:t>
                </a:r>
                <a:endParaRPr lang="en-US" dirty="0"/>
              </a:p>
            </p:txBody>
          </p:sp>
        </p:grpSp>
        <p:grpSp>
          <p:nvGrpSpPr>
            <p:cNvPr id="73" name="Group 28">
              <a:extLst>
                <a:ext uri="{FF2B5EF4-FFF2-40B4-BE49-F238E27FC236}">
                  <a16:creationId xmlns:a16="http://schemas.microsoft.com/office/drawing/2014/main" id="{04D00D0F-D361-4A65-AB72-04C6615935D3}"/>
                </a:ext>
              </a:extLst>
            </p:cNvPr>
            <p:cNvGrpSpPr/>
            <p:nvPr/>
          </p:nvGrpSpPr>
          <p:grpSpPr>
            <a:xfrm>
              <a:off x="2006590" y="4250079"/>
              <a:ext cx="926123" cy="429846"/>
              <a:chOff x="1785814" y="2627795"/>
              <a:chExt cx="926123" cy="429846"/>
            </a:xfrm>
          </p:grpSpPr>
          <p:sp>
            <p:nvSpPr>
              <p:cNvPr id="114" name="Rectangle 29">
                <a:extLst>
                  <a:ext uri="{FF2B5EF4-FFF2-40B4-BE49-F238E27FC236}">
                    <a16:creationId xmlns:a16="http://schemas.microsoft.com/office/drawing/2014/main" id="{65620089-CDE6-4E86-A816-D454CB44ED88}"/>
                  </a:ext>
                </a:extLst>
              </p:cNvPr>
              <p:cNvSpPr/>
              <p:nvPr/>
            </p:nvSpPr>
            <p:spPr>
              <a:xfrm>
                <a:off x="1785814" y="2627795"/>
                <a:ext cx="926123" cy="429846"/>
              </a:xfrm>
              <a:prstGeom prst="rect">
                <a:avLst/>
              </a:prstGeom>
              <a:noFill/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30">
                <a:extLst>
                  <a:ext uri="{FF2B5EF4-FFF2-40B4-BE49-F238E27FC236}">
                    <a16:creationId xmlns:a16="http://schemas.microsoft.com/office/drawing/2014/main" id="{C5FC9B74-E9FD-49DF-B1C8-AD6AEBA20FD5}"/>
                  </a:ext>
                </a:extLst>
              </p:cNvPr>
              <p:cNvSpPr txBox="1"/>
              <p:nvPr/>
            </p:nvSpPr>
            <p:spPr>
              <a:xfrm>
                <a:off x="1785814" y="265805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CONV</a:t>
                </a:r>
              </a:p>
            </p:txBody>
          </p:sp>
        </p:grpSp>
        <p:grpSp>
          <p:nvGrpSpPr>
            <p:cNvPr id="74" name="Group 31">
              <a:extLst>
                <a:ext uri="{FF2B5EF4-FFF2-40B4-BE49-F238E27FC236}">
                  <a16:creationId xmlns:a16="http://schemas.microsoft.com/office/drawing/2014/main" id="{8FEBCE6F-6817-47DE-81EA-3A9AF1C2D5F5}"/>
                </a:ext>
              </a:extLst>
            </p:cNvPr>
            <p:cNvGrpSpPr/>
            <p:nvPr/>
          </p:nvGrpSpPr>
          <p:grpSpPr>
            <a:xfrm>
              <a:off x="523631" y="4243023"/>
              <a:ext cx="926123" cy="429846"/>
              <a:chOff x="1785813" y="3383165"/>
              <a:chExt cx="926123" cy="429846"/>
            </a:xfrm>
          </p:grpSpPr>
          <p:sp>
            <p:nvSpPr>
              <p:cNvPr id="112" name="TextBox 32">
                <a:extLst>
                  <a:ext uri="{FF2B5EF4-FFF2-40B4-BE49-F238E27FC236}">
                    <a16:creationId xmlns:a16="http://schemas.microsoft.com/office/drawing/2014/main" id="{4D3F394B-04B7-40AE-9241-3560301E3A01}"/>
                  </a:ext>
                </a:extLst>
              </p:cNvPr>
              <p:cNvSpPr txBox="1"/>
              <p:nvPr/>
            </p:nvSpPr>
            <p:spPr>
              <a:xfrm>
                <a:off x="1785813" y="341342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CONV</a:t>
                </a:r>
              </a:p>
            </p:txBody>
          </p:sp>
          <p:sp>
            <p:nvSpPr>
              <p:cNvPr id="113" name="Rectangle 33">
                <a:extLst>
                  <a:ext uri="{FF2B5EF4-FFF2-40B4-BE49-F238E27FC236}">
                    <a16:creationId xmlns:a16="http://schemas.microsoft.com/office/drawing/2014/main" id="{86DFB1D7-A170-41ED-AAF8-B5AC0367E519}"/>
                  </a:ext>
                </a:extLst>
              </p:cNvPr>
              <p:cNvSpPr/>
              <p:nvPr/>
            </p:nvSpPr>
            <p:spPr>
              <a:xfrm>
                <a:off x="1785813" y="3383165"/>
                <a:ext cx="926123" cy="42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34">
              <a:extLst>
                <a:ext uri="{FF2B5EF4-FFF2-40B4-BE49-F238E27FC236}">
                  <a16:creationId xmlns:a16="http://schemas.microsoft.com/office/drawing/2014/main" id="{C43D8378-F4F5-491C-9138-A684D8A9112E}"/>
                </a:ext>
              </a:extLst>
            </p:cNvPr>
            <p:cNvGrpSpPr/>
            <p:nvPr/>
          </p:nvGrpSpPr>
          <p:grpSpPr>
            <a:xfrm>
              <a:off x="3501763" y="4243022"/>
              <a:ext cx="926123" cy="429846"/>
              <a:chOff x="1785814" y="2627795"/>
              <a:chExt cx="926123" cy="429846"/>
            </a:xfrm>
          </p:grpSpPr>
          <p:sp>
            <p:nvSpPr>
              <p:cNvPr id="110" name="Rectangle 35">
                <a:extLst>
                  <a:ext uri="{FF2B5EF4-FFF2-40B4-BE49-F238E27FC236}">
                    <a16:creationId xmlns:a16="http://schemas.microsoft.com/office/drawing/2014/main" id="{91A5E626-4587-49EE-93B6-4DC988173D21}"/>
                  </a:ext>
                </a:extLst>
              </p:cNvPr>
              <p:cNvSpPr/>
              <p:nvPr/>
            </p:nvSpPr>
            <p:spPr>
              <a:xfrm>
                <a:off x="1785814" y="2627795"/>
                <a:ext cx="926123" cy="42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TextBox 36">
                <a:extLst>
                  <a:ext uri="{FF2B5EF4-FFF2-40B4-BE49-F238E27FC236}">
                    <a16:creationId xmlns:a16="http://schemas.microsoft.com/office/drawing/2014/main" id="{223C14B3-2FA2-4174-8710-CAA2944AC4E5}"/>
                  </a:ext>
                </a:extLst>
              </p:cNvPr>
              <p:cNvSpPr txBox="1"/>
              <p:nvPr/>
            </p:nvSpPr>
            <p:spPr>
              <a:xfrm>
                <a:off x="1785814" y="265805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POOL</a:t>
                </a:r>
              </a:p>
            </p:txBody>
          </p:sp>
        </p:grpSp>
        <p:grpSp>
          <p:nvGrpSpPr>
            <p:cNvPr id="76" name="Group 37">
              <a:extLst>
                <a:ext uri="{FF2B5EF4-FFF2-40B4-BE49-F238E27FC236}">
                  <a16:creationId xmlns:a16="http://schemas.microsoft.com/office/drawing/2014/main" id="{97B92075-D7EF-4BE2-906D-637825E8F5C6}"/>
                </a:ext>
              </a:extLst>
            </p:cNvPr>
            <p:cNvGrpSpPr/>
            <p:nvPr/>
          </p:nvGrpSpPr>
          <p:grpSpPr>
            <a:xfrm>
              <a:off x="5009151" y="4250078"/>
              <a:ext cx="926123" cy="429846"/>
              <a:chOff x="1785814" y="2627795"/>
              <a:chExt cx="926123" cy="429846"/>
            </a:xfrm>
          </p:grpSpPr>
          <p:sp>
            <p:nvSpPr>
              <p:cNvPr id="108" name="Rectangle 38">
                <a:extLst>
                  <a:ext uri="{FF2B5EF4-FFF2-40B4-BE49-F238E27FC236}">
                    <a16:creationId xmlns:a16="http://schemas.microsoft.com/office/drawing/2014/main" id="{9E0FB8DE-5353-4AB3-AEC7-BEB07E55196E}"/>
                  </a:ext>
                </a:extLst>
              </p:cNvPr>
              <p:cNvSpPr/>
              <p:nvPr/>
            </p:nvSpPr>
            <p:spPr>
              <a:xfrm>
                <a:off x="1785814" y="2627795"/>
                <a:ext cx="926123" cy="42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TextBox 39">
                <a:extLst>
                  <a:ext uri="{FF2B5EF4-FFF2-40B4-BE49-F238E27FC236}">
                    <a16:creationId xmlns:a16="http://schemas.microsoft.com/office/drawing/2014/main" id="{EF35EC4C-637C-468F-939A-93D19B6C4AC9}"/>
                  </a:ext>
                </a:extLst>
              </p:cNvPr>
              <p:cNvSpPr txBox="1"/>
              <p:nvPr/>
            </p:nvSpPr>
            <p:spPr>
              <a:xfrm>
                <a:off x="1785814" y="265805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FC</a:t>
                </a:r>
              </a:p>
            </p:txBody>
          </p:sp>
        </p:grpSp>
        <p:grpSp>
          <p:nvGrpSpPr>
            <p:cNvPr id="77" name="Group 40">
              <a:extLst>
                <a:ext uri="{FF2B5EF4-FFF2-40B4-BE49-F238E27FC236}">
                  <a16:creationId xmlns:a16="http://schemas.microsoft.com/office/drawing/2014/main" id="{992B7622-4B31-42BD-91F9-63654D6369B0}"/>
                </a:ext>
              </a:extLst>
            </p:cNvPr>
            <p:cNvGrpSpPr/>
            <p:nvPr/>
          </p:nvGrpSpPr>
          <p:grpSpPr>
            <a:xfrm>
              <a:off x="6516539" y="4243022"/>
              <a:ext cx="926123" cy="429846"/>
              <a:chOff x="1785814" y="2627795"/>
              <a:chExt cx="926123" cy="429846"/>
            </a:xfrm>
          </p:grpSpPr>
          <p:sp>
            <p:nvSpPr>
              <p:cNvPr id="106" name="Rectangle 41">
                <a:extLst>
                  <a:ext uri="{FF2B5EF4-FFF2-40B4-BE49-F238E27FC236}">
                    <a16:creationId xmlns:a16="http://schemas.microsoft.com/office/drawing/2014/main" id="{46D14A0A-3A64-4301-ABF0-D0D127AF09B1}"/>
                  </a:ext>
                </a:extLst>
              </p:cNvPr>
              <p:cNvSpPr/>
              <p:nvPr/>
            </p:nvSpPr>
            <p:spPr>
              <a:xfrm>
                <a:off x="1785814" y="2627795"/>
                <a:ext cx="926123" cy="42984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TextBox 42">
                <a:extLst>
                  <a:ext uri="{FF2B5EF4-FFF2-40B4-BE49-F238E27FC236}">
                    <a16:creationId xmlns:a16="http://schemas.microsoft.com/office/drawing/2014/main" id="{885991FC-36D5-4991-B3E1-40DB259C4FB1}"/>
                  </a:ext>
                </a:extLst>
              </p:cNvPr>
              <p:cNvSpPr txBox="1"/>
              <p:nvPr/>
            </p:nvSpPr>
            <p:spPr>
              <a:xfrm>
                <a:off x="1785814" y="2658052"/>
                <a:ext cx="9261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</a:t>
                </a:r>
              </a:p>
            </p:txBody>
          </p:sp>
        </p:grpSp>
        <p:cxnSp>
          <p:nvCxnSpPr>
            <p:cNvPr id="78" name="Straight Arrow Connector 50">
              <a:extLst>
                <a:ext uri="{FF2B5EF4-FFF2-40B4-BE49-F238E27FC236}">
                  <a16:creationId xmlns:a16="http://schemas.microsoft.com/office/drawing/2014/main" id="{0402CD0A-7401-4290-93F6-7D378DD6F49B}"/>
                </a:ext>
              </a:extLst>
            </p:cNvPr>
            <p:cNvCxnSpPr/>
            <p:nvPr/>
          </p:nvCxnSpPr>
          <p:spPr>
            <a:xfrm>
              <a:off x="2944927" y="348029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51">
              <a:extLst>
                <a:ext uri="{FF2B5EF4-FFF2-40B4-BE49-F238E27FC236}">
                  <a16:creationId xmlns:a16="http://schemas.microsoft.com/office/drawing/2014/main" id="{A8245F2D-37B3-47BC-BEDE-4402FE20E7C4}"/>
                </a:ext>
              </a:extLst>
            </p:cNvPr>
            <p:cNvCxnSpPr/>
            <p:nvPr/>
          </p:nvCxnSpPr>
          <p:spPr>
            <a:xfrm>
              <a:off x="4464530" y="34886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52">
              <a:extLst>
                <a:ext uri="{FF2B5EF4-FFF2-40B4-BE49-F238E27FC236}">
                  <a16:creationId xmlns:a16="http://schemas.microsoft.com/office/drawing/2014/main" id="{4CF22F29-E263-4934-B162-492AC196043F}"/>
                </a:ext>
              </a:extLst>
            </p:cNvPr>
            <p:cNvCxnSpPr/>
            <p:nvPr/>
          </p:nvCxnSpPr>
          <p:spPr>
            <a:xfrm>
              <a:off x="5947489" y="3492203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60">
              <a:extLst>
                <a:ext uri="{FF2B5EF4-FFF2-40B4-BE49-F238E27FC236}">
                  <a16:creationId xmlns:a16="http://schemas.microsoft.com/office/drawing/2014/main" id="{B78C64E1-A445-4027-87C2-310D6DB16752}"/>
                </a:ext>
              </a:extLst>
            </p:cNvPr>
            <p:cNvGrpSpPr/>
            <p:nvPr/>
          </p:nvGrpSpPr>
          <p:grpSpPr>
            <a:xfrm>
              <a:off x="1449754" y="3077732"/>
              <a:ext cx="556836" cy="413147"/>
              <a:chOff x="1567001" y="2466884"/>
              <a:chExt cx="556836" cy="413147"/>
            </a:xfrm>
          </p:grpSpPr>
          <p:cxnSp>
            <p:nvCxnSpPr>
              <p:cNvPr id="104" name="Straight Arrow Connector 24">
                <a:extLst>
                  <a:ext uri="{FF2B5EF4-FFF2-40B4-BE49-F238E27FC236}">
                    <a16:creationId xmlns:a16="http://schemas.microsoft.com/office/drawing/2014/main" id="{156F304C-63D6-4DB6-8651-986F11A34F55}"/>
                  </a:ext>
                </a:extLst>
              </p:cNvPr>
              <p:cNvCxnSpPr>
                <a:stCxn id="123" idx="3"/>
                <a:endCxn id="124" idx="1"/>
              </p:cNvCxnSpPr>
              <p:nvPr/>
            </p:nvCxnSpPr>
            <p:spPr>
              <a:xfrm>
                <a:off x="1567001" y="2872975"/>
                <a:ext cx="556836" cy="7056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53">
                <a:extLst>
                  <a:ext uri="{FF2B5EF4-FFF2-40B4-BE49-F238E27FC236}">
                    <a16:creationId xmlns:a16="http://schemas.microsoft.com/office/drawing/2014/main" id="{BE656233-51F9-42C8-96EA-6DA97B5CB3BE}"/>
                  </a:ext>
                </a:extLst>
              </p:cNvPr>
              <p:cNvSpPr txBox="1"/>
              <p:nvPr/>
            </p:nvSpPr>
            <p:spPr>
              <a:xfrm>
                <a:off x="1591430" y="2466884"/>
                <a:ext cx="4867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+mj-lt"/>
                  </a:rPr>
                  <a:t>t0</a:t>
                </a:r>
                <a:endParaRPr lang="en-US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  <p:cxnSp>
          <p:nvCxnSpPr>
            <p:cNvPr id="82" name="Straight Arrow Connector 44">
              <a:extLst>
                <a:ext uri="{FF2B5EF4-FFF2-40B4-BE49-F238E27FC236}">
                  <a16:creationId xmlns:a16="http://schemas.microsoft.com/office/drawing/2014/main" id="{2CAB7176-1E4C-4910-B6B2-E7D23AE9C48F}"/>
                </a:ext>
              </a:extLst>
            </p:cNvPr>
            <p:cNvCxnSpPr>
              <a:stCxn id="122" idx="3"/>
            </p:cNvCxnSpPr>
            <p:nvPr/>
          </p:nvCxnSpPr>
          <p:spPr>
            <a:xfrm>
              <a:off x="1449754" y="3483823"/>
              <a:ext cx="581265" cy="735999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54">
              <a:extLst>
                <a:ext uri="{FF2B5EF4-FFF2-40B4-BE49-F238E27FC236}">
                  <a16:creationId xmlns:a16="http://schemas.microsoft.com/office/drawing/2014/main" id="{DA2DA40D-0743-4BCC-80F4-1002B3BA0560}"/>
                </a:ext>
              </a:extLst>
            </p:cNvPr>
            <p:cNvSpPr txBox="1"/>
            <p:nvPr/>
          </p:nvSpPr>
          <p:spPr>
            <a:xfrm>
              <a:off x="1348788" y="378040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t0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cxnSp>
          <p:nvCxnSpPr>
            <p:cNvPr id="84" name="Straight Arrow Connector 62">
              <a:extLst>
                <a:ext uri="{FF2B5EF4-FFF2-40B4-BE49-F238E27FC236}">
                  <a16:creationId xmlns:a16="http://schemas.microsoft.com/office/drawing/2014/main" id="{25CE0F4D-05DB-40F7-9610-DDDD4348AFC5}"/>
                </a:ext>
              </a:extLst>
            </p:cNvPr>
            <p:cNvCxnSpPr>
              <a:stCxn id="116" idx="2"/>
              <a:endCxn id="106" idx="0"/>
            </p:cNvCxnSpPr>
            <p:nvPr/>
          </p:nvCxnSpPr>
          <p:spPr>
            <a:xfrm flipH="1">
              <a:off x="6979601" y="3698746"/>
              <a:ext cx="12215" cy="544276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67">
              <a:extLst>
                <a:ext uri="{FF2B5EF4-FFF2-40B4-BE49-F238E27FC236}">
                  <a16:creationId xmlns:a16="http://schemas.microsoft.com/office/drawing/2014/main" id="{47EC40C4-B170-4FF9-8DAA-97C6D8F9A9D8}"/>
                </a:ext>
              </a:extLst>
            </p:cNvPr>
            <p:cNvCxnSpPr>
              <a:stCxn id="106" idx="1"/>
              <a:endCxn id="108" idx="3"/>
            </p:cNvCxnSpPr>
            <p:nvPr/>
          </p:nvCxnSpPr>
          <p:spPr>
            <a:xfrm flipH="1">
              <a:off x="5935274" y="4457945"/>
              <a:ext cx="581265" cy="7056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71">
              <a:extLst>
                <a:ext uri="{FF2B5EF4-FFF2-40B4-BE49-F238E27FC236}">
                  <a16:creationId xmlns:a16="http://schemas.microsoft.com/office/drawing/2014/main" id="{C18983A4-92FE-4CBE-B847-A35302DC8FB5}"/>
                </a:ext>
              </a:extLst>
            </p:cNvPr>
            <p:cNvCxnSpPr>
              <a:stCxn id="108" idx="1"/>
              <a:endCxn id="110" idx="3"/>
            </p:cNvCxnSpPr>
            <p:nvPr/>
          </p:nvCxnSpPr>
          <p:spPr>
            <a:xfrm flipH="1" flipV="1">
              <a:off x="4427886" y="4457945"/>
              <a:ext cx="581265" cy="7056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72">
              <a:extLst>
                <a:ext uri="{FF2B5EF4-FFF2-40B4-BE49-F238E27FC236}">
                  <a16:creationId xmlns:a16="http://schemas.microsoft.com/office/drawing/2014/main" id="{1A113B75-C54E-4AD8-81DA-570F213ED0B4}"/>
                </a:ext>
              </a:extLst>
            </p:cNvPr>
            <p:cNvCxnSpPr/>
            <p:nvPr/>
          </p:nvCxnSpPr>
          <p:spPr>
            <a:xfrm flipH="1">
              <a:off x="2920498" y="4465002"/>
              <a:ext cx="581265" cy="7056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73">
              <a:extLst>
                <a:ext uri="{FF2B5EF4-FFF2-40B4-BE49-F238E27FC236}">
                  <a16:creationId xmlns:a16="http://schemas.microsoft.com/office/drawing/2014/main" id="{FCE38AFE-630D-41C5-8887-E37EB34375E7}"/>
                </a:ext>
              </a:extLst>
            </p:cNvPr>
            <p:cNvCxnSpPr/>
            <p:nvPr/>
          </p:nvCxnSpPr>
          <p:spPr>
            <a:xfrm flipH="1">
              <a:off x="1449753" y="4479231"/>
              <a:ext cx="581265" cy="7056"/>
            </a:xfrm>
            <a:prstGeom prst="straightConnector1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Elbow Connector 79">
              <a:extLst>
                <a:ext uri="{FF2B5EF4-FFF2-40B4-BE49-F238E27FC236}">
                  <a16:creationId xmlns:a16="http://schemas.microsoft.com/office/drawing/2014/main" id="{DEB2E483-583B-4B83-886D-82A50F8E2064}"/>
                </a:ext>
              </a:extLst>
            </p:cNvPr>
            <p:cNvCxnSpPr>
              <a:stCxn id="122" idx="0"/>
              <a:endCxn id="118" idx="0"/>
            </p:cNvCxnSpPr>
            <p:nvPr/>
          </p:nvCxnSpPr>
          <p:spPr>
            <a:xfrm rot="5400000" flipH="1" flipV="1">
              <a:off x="3223960" y="1038690"/>
              <a:ext cx="23201" cy="4497735"/>
            </a:xfrm>
            <a:prstGeom prst="bentConnector3">
              <a:avLst>
                <a:gd name="adj1" fmla="val 108530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0">
              <a:extLst>
                <a:ext uri="{FF2B5EF4-FFF2-40B4-BE49-F238E27FC236}">
                  <a16:creationId xmlns:a16="http://schemas.microsoft.com/office/drawing/2014/main" id="{198268EA-295D-43B2-8AAF-E2EC3DBCC79B}"/>
                </a:ext>
              </a:extLst>
            </p:cNvPr>
            <p:cNvSpPr/>
            <p:nvPr/>
          </p:nvSpPr>
          <p:spPr>
            <a:xfrm>
              <a:off x="2957142" y="3077732"/>
              <a:ext cx="4582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t1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cxnSp>
          <p:nvCxnSpPr>
            <p:cNvPr id="91" name="Elbow Connector 82">
              <a:extLst>
                <a:ext uri="{FF2B5EF4-FFF2-40B4-BE49-F238E27FC236}">
                  <a16:creationId xmlns:a16="http://schemas.microsoft.com/office/drawing/2014/main" id="{F8FC2926-19BE-40BE-B65C-28EB7A2A69B7}"/>
                </a:ext>
              </a:extLst>
            </p:cNvPr>
            <p:cNvCxnSpPr>
              <a:stCxn id="108" idx="2"/>
              <a:endCxn id="113" idx="2"/>
            </p:cNvCxnSpPr>
            <p:nvPr/>
          </p:nvCxnSpPr>
          <p:spPr>
            <a:xfrm rot="5400000" flipH="1">
              <a:off x="3225925" y="2433637"/>
              <a:ext cx="7055" cy="4485520"/>
            </a:xfrm>
            <a:prstGeom prst="bentConnector3">
              <a:avLst>
                <a:gd name="adj1" fmla="val -3240255"/>
              </a:avLst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ctangle 55">
              <a:extLst>
                <a:ext uri="{FF2B5EF4-FFF2-40B4-BE49-F238E27FC236}">
                  <a16:creationId xmlns:a16="http://schemas.microsoft.com/office/drawing/2014/main" id="{040978C3-1174-4B24-AAC1-FECA6E4601E9}"/>
                </a:ext>
              </a:extLst>
            </p:cNvPr>
            <p:cNvSpPr/>
            <p:nvPr/>
          </p:nvSpPr>
          <p:spPr>
            <a:xfrm>
              <a:off x="1670327" y="2708400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t0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93" name="Rectangle 57">
              <a:extLst>
                <a:ext uri="{FF2B5EF4-FFF2-40B4-BE49-F238E27FC236}">
                  <a16:creationId xmlns:a16="http://schemas.microsoft.com/office/drawing/2014/main" id="{2465ED34-51AD-4265-A00A-547EEF383A7E}"/>
                </a:ext>
              </a:extLst>
            </p:cNvPr>
            <p:cNvSpPr/>
            <p:nvPr/>
          </p:nvSpPr>
          <p:spPr>
            <a:xfrm>
              <a:off x="4490243" y="3110963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t2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94" name="Rectangle 58">
              <a:extLst>
                <a:ext uri="{FF2B5EF4-FFF2-40B4-BE49-F238E27FC236}">
                  <a16:creationId xmlns:a16="http://schemas.microsoft.com/office/drawing/2014/main" id="{2124A32D-521B-449D-9014-7D604EEF437E}"/>
                </a:ext>
              </a:extLst>
            </p:cNvPr>
            <p:cNvSpPr/>
            <p:nvPr/>
          </p:nvSpPr>
          <p:spPr>
            <a:xfrm>
              <a:off x="6005334" y="311724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t3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95" name="Rectangle 59">
              <a:extLst>
                <a:ext uri="{FF2B5EF4-FFF2-40B4-BE49-F238E27FC236}">
                  <a16:creationId xmlns:a16="http://schemas.microsoft.com/office/drawing/2014/main" id="{CD0E72B9-6008-41AE-891D-D9CE148E58B3}"/>
                </a:ext>
              </a:extLst>
            </p:cNvPr>
            <p:cNvSpPr/>
            <p:nvPr/>
          </p:nvSpPr>
          <p:spPr>
            <a:xfrm>
              <a:off x="6979600" y="37875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t4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96" name="Rectangle 61">
              <a:extLst>
                <a:ext uri="{FF2B5EF4-FFF2-40B4-BE49-F238E27FC236}">
                  <a16:creationId xmlns:a16="http://schemas.microsoft.com/office/drawing/2014/main" id="{6CDD07EE-B51A-4A50-8E00-58DD65266392}"/>
                </a:ext>
              </a:extLst>
            </p:cNvPr>
            <p:cNvSpPr/>
            <p:nvPr/>
          </p:nvSpPr>
          <p:spPr>
            <a:xfrm>
              <a:off x="6004603" y="449525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t5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97" name="Rectangle 63">
              <a:extLst>
                <a:ext uri="{FF2B5EF4-FFF2-40B4-BE49-F238E27FC236}">
                  <a16:creationId xmlns:a16="http://schemas.microsoft.com/office/drawing/2014/main" id="{FEB030D2-2B23-4ECC-B56A-FB3F1447803A}"/>
                </a:ext>
              </a:extLst>
            </p:cNvPr>
            <p:cNvSpPr/>
            <p:nvPr/>
          </p:nvSpPr>
          <p:spPr>
            <a:xfrm>
              <a:off x="4508176" y="411877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+mj-lt"/>
                </a:rPr>
                <a:t>t6</a:t>
              </a:r>
              <a:endParaRPr lang="en-US" dirty="0">
                <a:latin typeface="+mj-lt"/>
              </a:endParaRPr>
            </a:p>
          </p:txBody>
        </p:sp>
        <p:cxnSp>
          <p:nvCxnSpPr>
            <p:cNvPr id="98" name="Straight Arrow Connector 65">
              <a:extLst>
                <a:ext uri="{FF2B5EF4-FFF2-40B4-BE49-F238E27FC236}">
                  <a16:creationId xmlns:a16="http://schemas.microsoft.com/office/drawing/2014/main" id="{BCCDC909-E860-4B39-BB82-A04BF58FD925}"/>
                </a:ext>
              </a:extLst>
            </p:cNvPr>
            <p:cNvCxnSpPr/>
            <p:nvPr/>
          </p:nvCxnSpPr>
          <p:spPr>
            <a:xfrm>
              <a:off x="2924173" y="3464937"/>
              <a:ext cx="581265" cy="735999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66">
              <a:extLst>
                <a:ext uri="{FF2B5EF4-FFF2-40B4-BE49-F238E27FC236}">
                  <a16:creationId xmlns:a16="http://schemas.microsoft.com/office/drawing/2014/main" id="{96DFAB12-B143-4139-85FA-2E4E87D34E32}"/>
                </a:ext>
              </a:extLst>
            </p:cNvPr>
            <p:cNvCxnSpPr/>
            <p:nvPr/>
          </p:nvCxnSpPr>
          <p:spPr>
            <a:xfrm>
              <a:off x="4469023" y="3504111"/>
              <a:ext cx="581265" cy="735999"/>
            </a:xfrm>
            <a:prstGeom prst="straightConnector1">
              <a:avLst/>
            </a:prstGeom>
            <a:ln w="25400">
              <a:solidFill>
                <a:schemeClr val="tx1">
                  <a:lumMod val="65000"/>
                  <a:lumOff val="3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68">
              <a:extLst>
                <a:ext uri="{FF2B5EF4-FFF2-40B4-BE49-F238E27FC236}">
                  <a16:creationId xmlns:a16="http://schemas.microsoft.com/office/drawing/2014/main" id="{68D15FA0-41B7-4969-91EB-16AEE3B46D4F}"/>
                </a:ext>
              </a:extLst>
            </p:cNvPr>
            <p:cNvSpPr/>
            <p:nvPr/>
          </p:nvSpPr>
          <p:spPr>
            <a:xfrm>
              <a:off x="2833984" y="3784886"/>
              <a:ext cx="45829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t1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01" name="Rectangle 69">
              <a:extLst>
                <a:ext uri="{FF2B5EF4-FFF2-40B4-BE49-F238E27FC236}">
                  <a16:creationId xmlns:a16="http://schemas.microsoft.com/office/drawing/2014/main" id="{B187C815-E238-4036-B637-A9D6A2CD25F5}"/>
                </a:ext>
              </a:extLst>
            </p:cNvPr>
            <p:cNvSpPr/>
            <p:nvPr/>
          </p:nvSpPr>
          <p:spPr>
            <a:xfrm>
              <a:off x="4316977" y="378752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t2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02" name="Rectangle 70">
              <a:extLst>
                <a:ext uri="{FF2B5EF4-FFF2-40B4-BE49-F238E27FC236}">
                  <a16:creationId xmlns:a16="http://schemas.microsoft.com/office/drawing/2014/main" id="{4AF8B99C-7944-4959-AED7-D6983F940CE2}"/>
                </a:ext>
              </a:extLst>
            </p:cNvPr>
            <p:cNvSpPr/>
            <p:nvPr/>
          </p:nvSpPr>
          <p:spPr>
            <a:xfrm>
              <a:off x="2988311" y="411445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t7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03" name="Rectangle 74">
              <a:extLst>
                <a:ext uri="{FF2B5EF4-FFF2-40B4-BE49-F238E27FC236}">
                  <a16:creationId xmlns:a16="http://schemas.microsoft.com/office/drawing/2014/main" id="{8D56ADA1-C35E-440E-BF6A-872727005B2C}"/>
                </a:ext>
              </a:extLst>
            </p:cNvPr>
            <p:cNvSpPr/>
            <p:nvPr/>
          </p:nvSpPr>
          <p:spPr>
            <a:xfrm>
              <a:off x="1510210" y="4107270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+mj-lt"/>
                </a:rPr>
                <a:t>t8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126" name="TextBox 78">
            <a:extLst>
              <a:ext uri="{FF2B5EF4-FFF2-40B4-BE49-F238E27FC236}">
                <a16:creationId xmlns:a16="http://schemas.microsoft.com/office/drawing/2014/main" id="{A4FF56B7-D2AC-4935-9747-026244CC9934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127" name="TextBox 81">
            <a:extLst>
              <a:ext uri="{FF2B5EF4-FFF2-40B4-BE49-F238E27FC236}">
                <a16:creationId xmlns:a16="http://schemas.microsoft.com/office/drawing/2014/main" id="{4C028A7D-AE7D-4D6E-96CD-E36D7EE73963}"/>
              </a:ext>
            </a:extLst>
          </p:cNvPr>
          <p:cNvSpPr txBox="1"/>
          <p:nvPr/>
        </p:nvSpPr>
        <p:spPr>
          <a:xfrm>
            <a:off x="523631" y="5902133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t6, t8,</a:t>
            </a:r>
          </a:p>
        </p:txBody>
      </p:sp>
      <p:sp>
        <p:nvSpPr>
          <p:cNvPr id="128" name="TextBox 83">
            <a:extLst>
              <a:ext uri="{FF2B5EF4-FFF2-40B4-BE49-F238E27FC236}">
                <a16:creationId xmlns:a16="http://schemas.microsoft.com/office/drawing/2014/main" id="{5E1ACEF8-ED1C-49C6-9A95-E6CC30B81CF9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  <p:sp>
        <p:nvSpPr>
          <p:cNvPr id="129" name="TextBox 85">
            <a:extLst>
              <a:ext uri="{FF2B5EF4-FFF2-40B4-BE49-F238E27FC236}">
                <a16:creationId xmlns:a16="http://schemas.microsoft.com/office/drawing/2014/main" id="{BB95FD99-CA1B-4A3E-AB83-79FC3BD6E7EC}"/>
              </a:ext>
            </a:extLst>
          </p:cNvPr>
          <p:cNvSpPr txBox="1"/>
          <p:nvPr/>
        </p:nvSpPr>
        <p:spPr>
          <a:xfrm>
            <a:off x="4398070" y="5898378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t0, t1, t2, t3, t4, t5, t7, </a:t>
            </a:r>
          </a:p>
        </p:txBody>
      </p:sp>
    </p:spTree>
    <p:extLst>
      <p:ext uri="{BB962C8B-B14F-4D97-AF65-F5344CB8AC3E}">
        <p14:creationId xmlns:p14="http://schemas.microsoft.com/office/powerpoint/2010/main" val="40596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Exclusive Access: Lack of Flexibility</a:t>
            </a:r>
          </a:p>
        </p:txBody>
      </p:sp>
      <p:sp>
        <p:nvSpPr>
          <p:cNvPr id="4" name="!!TextBox 3">
            <a:extLst>
              <a:ext uri="{FF2B5EF4-FFF2-40B4-BE49-F238E27FC236}">
                <a16:creationId xmlns:a16="http://schemas.microsoft.com/office/drawing/2014/main" id="{A495A525-EEE5-264D-BF42-F9CDE0FE4510}"/>
              </a:ext>
            </a:extLst>
          </p:cNvPr>
          <p:cNvSpPr txBox="1"/>
          <p:nvPr/>
        </p:nvSpPr>
        <p:spPr>
          <a:xfrm>
            <a:off x="720989" y="1958485"/>
            <a:ext cx="11047668" cy="183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Hinders the scheduling ability of GPU cluster managers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Underutilization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Hyper-parameter tuning (</a:t>
            </a:r>
            <a:r>
              <a:rPr lang="en" sz="2400" dirty="0" err="1">
                <a:latin typeface="Gill Sans Light" charset="0"/>
                <a:cs typeface="Gill Sans Light" charset="0"/>
              </a:rPr>
              <a:t>AutoML</a:t>
            </a:r>
            <a:r>
              <a:rPr lang="en" sz="2400" dirty="0">
                <a:latin typeface="Gill Sans Light" charset="0"/>
                <a:cs typeface="Gill Sans Light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Model serving (inference)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6AA4CC-6B88-BB4A-8A2D-6577238F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7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67" name="Group 13">
            <a:extLst>
              <a:ext uri="{FF2B5EF4-FFF2-40B4-BE49-F238E27FC236}">
                <a16:creationId xmlns:a16="http://schemas.microsoft.com/office/drawing/2014/main" id="{CB75B06C-FB6D-4943-AEB9-7711DD1F2178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8" name="Rectangle 9">
              <a:extLst>
                <a:ext uri="{FF2B5EF4-FFF2-40B4-BE49-F238E27FC236}">
                  <a16:creationId xmlns:a16="http://schemas.microsoft.com/office/drawing/2014/main" id="{AE90F126-504C-4FB5-9E47-3D40B614BD16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10">
              <a:extLst>
                <a:ext uri="{FF2B5EF4-FFF2-40B4-BE49-F238E27FC236}">
                  <a16:creationId xmlns:a16="http://schemas.microsoft.com/office/drawing/2014/main" id="{CBC5060A-FAF5-4304-8BEA-FB92DCBFAE36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70" name="Group 12">
            <a:extLst>
              <a:ext uri="{FF2B5EF4-FFF2-40B4-BE49-F238E27FC236}">
                <a16:creationId xmlns:a16="http://schemas.microsoft.com/office/drawing/2014/main" id="{78F016BA-56C4-4974-AB83-04D9480DFFD2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71" name="TextBox 6">
              <a:extLst>
                <a:ext uri="{FF2B5EF4-FFF2-40B4-BE49-F238E27FC236}">
                  <a16:creationId xmlns:a16="http://schemas.microsoft.com/office/drawing/2014/main" id="{B3279262-9B15-489C-BBC3-181E60DC7B3C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72" name="Rectangle 11">
              <a:extLst>
                <a:ext uri="{FF2B5EF4-FFF2-40B4-BE49-F238E27FC236}">
                  <a16:creationId xmlns:a16="http://schemas.microsoft.com/office/drawing/2014/main" id="{2DE730E3-C819-4E2F-81E0-9B16243B9309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14">
            <a:extLst>
              <a:ext uri="{FF2B5EF4-FFF2-40B4-BE49-F238E27FC236}">
                <a16:creationId xmlns:a16="http://schemas.microsoft.com/office/drawing/2014/main" id="{0225B6BE-CDC8-40FB-BCAF-A3F5A7330EC5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74" name="Rectangle 15">
              <a:extLst>
                <a:ext uri="{FF2B5EF4-FFF2-40B4-BE49-F238E27FC236}">
                  <a16:creationId xmlns:a16="http://schemas.microsoft.com/office/drawing/2014/main" id="{583B498E-86CF-43CD-8F17-24B7F517172C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16">
              <a:extLst>
                <a:ext uri="{FF2B5EF4-FFF2-40B4-BE49-F238E27FC236}">
                  <a16:creationId xmlns:a16="http://schemas.microsoft.com/office/drawing/2014/main" id="{BCA1DD02-C2E9-43AD-B20D-94B78E9DB145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76" name="Group 17">
            <a:extLst>
              <a:ext uri="{FF2B5EF4-FFF2-40B4-BE49-F238E27FC236}">
                <a16:creationId xmlns:a16="http://schemas.microsoft.com/office/drawing/2014/main" id="{B97C2ACE-A05F-43EF-939A-9D0D42A5AC3D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77" name="Rectangle 18">
              <a:extLst>
                <a:ext uri="{FF2B5EF4-FFF2-40B4-BE49-F238E27FC236}">
                  <a16:creationId xmlns:a16="http://schemas.microsoft.com/office/drawing/2014/main" id="{87E1BE5C-1D34-4019-BFE5-4E53B581B993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19">
              <a:extLst>
                <a:ext uri="{FF2B5EF4-FFF2-40B4-BE49-F238E27FC236}">
                  <a16:creationId xmlns:a16="http://schemas.microsoft.com/office/drawing/2014/main" id="{2B80E753-7FF2-4D6F-AE3D-AAA8CA8E7C2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79" name="Group 20">
            <a:extLst>
              <a:ext uri="{FF2B5EF4-FFF2-40B4-BE49-F238E27FC236}">
                <a16:creationId xmlns:a16="http://schemas.microsoft.com/office/drawing/2014/main" id="{02DE1EF3-0392-42EB-A725-3E13C2F3B3E5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80" name="Rectangle 21">
              <a:extLst>
                <a:ext uri="{FF2B5EF4-FFF2-40B4-BE49-F238E27FC236}">
                  <a16:creationId xmlns:a16="http://schemas.microsoft.com/office/drawing/2014/main" id="{176EA52C-3A33-4D66-AD1B-D90E4C96CAF2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22">
              <a:extLst>
                <a:ext uri="{FF2B5EF4-FFF2-40B4-BE49-F238E27FC236}">
                  <a16:creationId xmlns:a16="http://schemas.microsoft.com/office/drawing/2014/main" id="{566B68A8-EC70-416F-B593-18B6CFD2ABDF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82" name="Group 28">
            <a:extLst>
              <a:ext uri="{FF2B5EF4-FFF2-40B4-BE49-F238E27FC236}">
                <a16:creationId xmlns:a16="http://schemas.microsoft.com/office/drawing/2014/main" id="{986A6B36-84C9-4C54-9452-90441F100603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83" name="Rectangle 29">
              <a:extLst>
                <a:ext uri="{FF2B5EF4-FFF2-40B4-BE49-F238E27FC236}">
                  <a16:creationId xmlns:a16="http://schemas.microsoft.com/office/drawing/2014/main" id="{2957CA05-F1BD-4159-808A-15FC21C7D6F5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30">
              <a:extLst>
                <a:ext uri="{FF2B5EF4-FFF2-40B4-BE49-F238E27FC236}">
                  <a16:creationId xmlns:a16="http://schemas.microsoft.com/office/drawing/2014/main" id="{4C576BFC-CBB9-4199-A9CC-D1899C60FB77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5" name="Group 31">
            <a:extLst>
              <a:ext uri="{FF2B5EF4-FFF2-40B4-BE49-F238E27FC236}">
                <a16:creationId xmlns:a16="http://schemas.microsoft.com/office/drawing/2014/main" id="{5BA08841-F0C2-4D8E-9C6D-55E410DC4E22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86" name="TextBox 32">
              <a:extLst>
                <a:ext uri="{FF2B5EF4-FFF2-40B4-BE49-F238E27FC236}">
                  <a16:creationId xmlns:a16="http://schemas.microsoft.com/office/drawing/2014/main" id="{2F515E85-A7D9-431C-8DA1-FA2C16B8B46E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87" name="Rectangle 33">
              <a:extLst>
                <a:ext uri="{FF2B5EF4-FFF2-40B4-BE49-F238E27FC236}">
                  <a16:creationId xmlns:a16="http://schemas.microsoft.com/office/drawing/2014/main" id="{24915C8B-8AF6-487A-9AFA-DCD73591A6AC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34">
            <a:extLst>
              <a:ext uri="{FF2B5EF4-FFF2-40B4-BE49-F238E27FC236}">
                <a16:creationId xmlns:a16="http://schemas.microsoft.com/office/drawing/2014/main" id="{F2E1DF57-EFC9-4939-843C-E66C0C9269B6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89" name="Rectangle 35">
              <a:extLst>
                <a:ext uri="{FF2B5EF4-FFF2-40B4-BE49-F238E27FC236}">
                  <a16:creationId xmlns:a16="http://schemas.microsoft.com/office/drawing/2014/main" id="{5072186A-9092-4AC3-B743-E9904991DA2D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36">
              <a:extLst>
                <a:ext uri="{FF2B5EF4-FFF2-40B4-BE49-F238E27FC236}">
                  <a16:creationId xmlns:a16="http://schemas.microsoft.com/office/drawing/2014/main" id="{EC104684-BB6F-43BC-83F3-E87D00F8900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91" name="Group 37">
            <a:extLst>
              <a:ext uri="{FF2B5EF4-FFF2-40B4-BE49-F238E27FC236}">
                <a16:creationId xmlns:a16="http://schemas.microsoft.com/office/drawing/2014/main" id="{627E4B8E-8CD3-43A9-BA79-1805152C2AC6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92" name="Rectangle 38">
              <a:extLst>
                <a:ext uri="{FF2B5EF4-FFF2-40B4-BE49-F238E27FC236}">
                  <a16:creationId xmlns:a16="http://schemas.microsoft.com/office/drawing/2014/main" id="{C84BCEAA-5D1C-47E3-8B4A-BBCC93A2BE74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39">
              <a:extLst>
                <a:ext uri="{FF2B5EF4-FFF2-40B4-BE49-F238E27FC236}">
                  <a16:creationId xmlns:a16="http://schemas.microsoft.com/office/drawing/2014/main" id="{006B59A3-4238-41D7-A412-0A8E272B94A2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94" name="Group 40">
            <a:extLst>
              <a:ext uri="{FF2B5EF4-FFF2-40B4-BE49-F238E27FC236}">
                <a16:creationId xmlns:a16="http://schemas.microsoft.com/office/drawing/2014/main" id="{E5D62EAD-C1E4-4C8D-9E59-1393167A7291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95" name="Rectangle 41">
              <a:extLst>
                <a:ext uri="{FF2B5EF4-FFF2-40B4-BE49-F238E27FC236}">
                  <a16:creationId xmlns:a16="http://schemas.microsoft.com/office/drawing/2014/main" id="{41564690-941B-491E-92C3-81BB884FEF13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42">
              <a:extLst>
                <a:ext uri="{FF2B5EF4-FFF2-40B4-BE49-F238E27FC236}">
                  <a16:creationId xmlns:a16="http://schemas.microsoft.com/office/drawing/2014/main" id="{E7E189CB-6205-4F80-8683-E476A2CC8D5A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97" name="Straight Arrow Connector 50">
            <a:extLst>
              <a:ext uri="{FF2B5EF4-FFF2-40B4-BE49-F238E27FC236}">
                <a16:creationId xmlns:a16="http://schemas.microsoft.com/office/drawing/2014/main" id="{652A673A-1460-4742-8235-0B01A6D17A4E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51">
            <a:extLst>
              <a:ext uri="{FF2B5EF4-FFF2-40B4-BE49-F238E27FC236}">
                <a16:creationId xmlns:a16="http://schemas.microsoft.com/office/drawing/2014/main" id="{165BA537-112E-4679-BBD1-6186244ECF71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52">
            <a:extLst>
              <a:ext uri="{FF2B5EF4-FFF2-40B4-BE49-F238E27FC236}">
                <a16:creationId xmlns:a16="http://schemas.microsoft.com/office/drawing/2014/main" id="{EA20A458-EA25-45E2-8349-7CE26B908BC4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60">
            <a:extLst>
              <a:ext uri="{FF2B5EF4-FFF2-40B4-BE49-F238E27FC236}">
                <a16:creationId xmlns:a16="http://schemas.microsoft.com/office/drawing/2014/main" id="{92523F3E-E353-4775-9CB5-D14D8C88A387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101" name="Straight Arrow Connector 24">
              <a:extLst>
                <a:ext uri="{FF2B5EF4-FFF2-40B4-BE49-F238E27FC236}">
                  <a16:creationId xmlns:a16="http://schemas.microsoft.com/office/drawing/2014/main" id="{30B08D46-1E19-4E5E-84F5-48C0BD0E1623}"/>
                </a:ext>
              </a:extLst>
            </p:cNvPr>
            <p:cNvCxnSpPr>
              <a:stCxn id="72" idx="3"/>
              <a:endCxn id="68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53">
              <a:extLst>
                <a:ext uri="{FF2B5EF4-FFF2-40B4-BE49-F238E27FC236}">
                  <a16:creationId xmlns:a16="http://schemas.microsoft.com/office/drawing/2014/main" id="{0C188248-76F1-46A9-9D42-9DB1BACA814C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rgbClr val="C00000"/>
                  </a:solidFill>
                  <a:latin typeface="+mj-lt"/>
                </a:rPr>
                <a:t>t0</a:t>
              </a:r>
              <a:endParaRPr lang="en-US" dirty="0">
                <a:solidFill>
                  <a:srgbClr val="C00000"/>
                </a:solidFill>
                <a:latin typeface="+mj-lt"/>
              </a:endParaRPr>
            </a:p>
          </p:txBody>
        </p:sp>
      </p:grpSp>
      <p:cxnSp>
        <p:nvCxnSpPr>
          <p:cNvPr id="103" name="Straight Arrow Connector 44">
            <a:extLst>
              <a:ext uri="{FF2B5EF4-FFF2-40B4-BE49-F238E27FC236}">
                <a16:creationId xmlns:a16="http://schemas.microsoft.com/office/drawing/2014/main" id="{29842EE3-F38B-40B1-8501-D74517601C7C}"/>
              </a:ext>
            </a:extLst>
          </p:cNvPr>
          <p:cNvCxnSpPr>
            <a:stCxn id="71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54">
            <a:extLst>
              <a:ext uri="{FF2B5EF4-FFF2-40B4-BE49-F238E27FC236}">
                <a16:creationId xmlns:a16="http://schemas.microsoft.com/office/drawing/2014/main" id="{1D077B14-6A3C-45A6-826A-E48DE8EB87E5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t0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05" name="Straight Arrow Connector 62">
            <a:extLst>
              <a:ext uri="{FF2B5EF4-FFF2-40B4-BE49-F238E27FC236}">
                <a16:creationId xmlns:a16="http://schemas.microsoft.com/office/drawing/2014/main" id="{21B37F80-E16C-4C90-B4FD-8DD679AE6670}"/>
              </a:ext>
            </a:extLst>
          </p:cNvPr>
          <p:cNvCxnSpPr>
            <a:stCxn id="80" idx="2"/>
            <a:endCxn id="95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67">
            <a:extLst>
              <a:ext uri="{FF2B5EF4-FFF2-40B4-BE49-F238E27FC236}">
                <a16:creationId xmlns:a16="http://schemas.microsoft.com/office/drawing/2014/main" id="{A0C99334-CF52-44BF-8F82-C621FFB85DE9}"/>
              </a:ext>
            </a:extLst>
          </p:cNvPr>
          <p:cNvCxnSpPr>
            <a:stCxn id="95" idx="1"/>
            <a:endCxn id="92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71">
            <a:extLst>
              <a:ext uri="{FF2B5EF4-FFF2-40B4-BE49-F238E27FC236}">
                <a16:creationId xmlns:a16="http://schemas.microsoft.com/office/drawing/2014/main" id="{03DDACCA-8B86-45E1-A5C1-7731C2B5FFD9}"/>
              </a:ext>
            </a:extLst>
          </p:cNvPr>
          <p:cNvCxnSpPr>
            <a:stCxn id="92" idx="1"/>
            <a:endCxn id="89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72">
            <a:extLst>
              <a:ext uri="{FF2B5EF4-FFF2-40B4-BE49-F238E27FC236}">
                <a16:creationId xmlns:a16="http://schemas.microsoft.com/office/drawing/2014/main" id="{DEC901C5-5F1C-4611-BF35-4C89F4D9D8E2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73">
            <a:extLst>
              <a:ext uri="{FF2B5EF4-FFF2-40B4-BE49-F238E27FC236}">
                <a16:creationId xmlns:a16="http://schemas.microsoft.com/office/drawing/2014/main" id="{3ED4360A-2E5F-43A0-8389-EF9601E3B39D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79">
            <a:extLst>
              <a:ext uri="{FF2B5EF4-FFF2-40B4-BE49-F238E27FC236}">
                <a16:creationId xmlns:a16="http://schemas.microsoft.com/office/drawing/2014/main" id="{AFA18131-5A69-48F4-A6E2-6FA931784F91}"/>
              </a:ext>
            </a:extLst>
          </p:cNvPr>
          <p:cNvCxnSpPr>
            <a:stCxn id="71" idx="0"/>
            <a:endCxn id="77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80">
            <a:extLst>
              <a:ext uri="{FF2B5EF4-FFF2-40B4-BE49-F238E27FC236}">
                <a16:creationId xmlns:a16="http://schemas.microsoft.com/office/drawing/2014/main" id="{E6D54E37-79B5-42D4-B803-494BBE07B27A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t1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12" name="Elbow Connector 82">
            <a:extLst>
              <a:ext uri="{FF2B5EF4-FFF2-40B4-BE49-F238E27FC236}">
                <a16:creationId xmlns:a16="http://schemas.microsoft.com/office/drawing/2014/main" id="{D020DA18-803D-4AF1-ADB6-AFD38D04752E}"/>
              </a:ext>
            </a:extLst>
          </p:cNvPr>
          <p:cNvCxnSpPr>
            <a:stCxn id="92" idx="2"/>
            <a:endCxn id="87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84">
            <a:extLst>
              <a:ext uri="{FF2B5EF4-FFF2-40B4-BE49-F238E27FC236}">
                <a16:creationId xmlns:a16="http://schemas.microsoft.com/office/drawing/2014/main" id="{B6DABDC9-3492-4F94-B8A9-B3783C8E6633}"/>
              </a:ext>
            </a:extLst>
          </p:cNvPr>
          <p:cNvSpPr txBox="1"/>
          <p:nvPr/>
        </p:nvSpPr>
        <p:spPr>
          <a:xfrm>
            <a:off x="523631" y="1930400"/>
            <a:ext cx="114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10</a:t>
            </a:r>
          </a:p>
        </p:txBody>
      </p:sp>
      <p:sp>
        <p:nvSpPr>
          <p:cNvPr id="114" name="Rectangle 55">
            <a:extLst>
              <a:ext uri="{FF2B5EF4-FFF2-40B4-BE49-F238E27FC236}">
                <a16:creationId xmlns:a16="http://schemas.microsoft.com/office/drawing/2014/main" id="{43F7E0F1-72DE-450A-A5FA-7F760ABC7E0D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t0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5" name="Rectangle 57">
            <a:extLst>
              <a:ext uri="{FF2B5EF4-FFF2-40B4-BE49-F238E27FC236}">
                <a16:creationId xmlns:a16="http://schemas.microsoft.com/office/drawing/2014/main" id="{570B33FF-3EB6-46DE-A0DB-B64F19F7CAE9}"/>
              </a:ext>
            </a:extLst>
          </p:cNvPr>
          <p:cNvSpPr/>
          <p:nvPr/>
        </p:nvSpPr>
        <p:spPr>
          <a:xfrm>
            <a:off x="4490243" y="31109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t2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6" name="Rectangle 58">
            <a:extLst>
              <a:ext uri="{FF2B5EF4-FFF2-40B4-BE49-F238E27FC236}">
                <a16:creationId xmlns:a16="http://schemas.microsoft.com/office/drawing/2014/main" id="{FD04268F-E42F-435C-8D6F-27BA197EABA5}"/>
              </a:ext>
            </a:extLst>
          </p:cNvPr>
          <p:cNvSpPr/>
          <p:nvPr/>
        </p:nvSpPr>
        <p:spPr>
          <a:xfrm>
            <a:off x="6005334" y="311724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t3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7" name="Rectangle 59">
            <a:extLst>
              <a:ext uri="{FF2B5EF4-FFF2-40B4-BE49-F238E27FC236}">
                <a16:creationId xmlns:a16="http://schemas.microsoft.com/office/drawing/2014/main" id="{BE01A755-85D5-4BEE-AA20-C3BF8D5D3DD3}"/>
              </a:ext>
            </a:extLst>
          </p:cNvPr>
          <p:cNvSpPr/>
          <p:nvPr/>
        </p:nvSpPr>
        <p:spPr>
          <a:xfrm>
            <a:off x="6979600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t4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8" name="Rectangle 61">
            <a:extLst>
              <a:ext uri="{FF2B5EF4-FFF2-40B4-BE49-F238E27FC236}">
                <a16:creationId xmlns:a16="http://schemas.microsoft.com/office/drawing/2014/main" id="{A76A32DE-8BBC-497F-B5EB-89C9327A37C3}"/>
              </a:ext>
            </a:extLst>
          </p:cNvPr>
          <p:cNvSpPr/>
          <p:nvPr/>
        </p:nvSpPr>
        <p:spPr>
          <a:xfrm>
            <a:off x="6004603" y="44952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t5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19" name="Rectangle 63">
            <a:extLst>
              <a:ext uri="{FF2B5EF4-FFF2-40B4-BE49-F238E27FC236}">
                <a16:creationId xmlns:a16="http://schemas.microsoft.com/office/drawing/2014/main" id="{DDE21A03-E9CC-42FB-9C06-4E9F950374D6}"/>
              </a:ext>
            </a:extLst>
          </p:cNvPr>
          <p:cNvSpPr/>
          <p:nvPr/>
        </p:nvSpPr>
        <p:spPr>
          <a:xfrm>
            <a:off x="4508176" y="411877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t6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0" name="Rectangle 64">
            <a:extLst>
              <a:ext uri="{FF2B5EF4-FFF2-40B4-BE49-F238E27FC236}">
                <a16:creationId xmlns:a16="http://schemas.microsoft.com/office/drawing/2014/main" id="{C0B585D5-4C16-4A02-9566-51AD6C9D1155}"/>
              </a:ext>
            </a:extLst>
          </p:cNvPr>
          <p:cNvSpPr/>
          <p:nvPr/>
        </p:nvSpPr>
        <p:spPr>
          <a:xfrm>
            <a:off x="4931389" y="492649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C00000"/>
                </a:solidFill>
                <a:latin typeface="+mj-lt"/>
              </a:rPr>
              <a:t>t6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cxnSp>
        <p:nvCxnSpPr>
          <p:cNvPr id="121" name="Straight Arrow Connector 65">
            <a:extLst>
              <a:ext uri="{FF2B5EF4-FFF2-40B4-BE49-F238E27FC236}">
                <a16:creationId xmlns:a16="http://schemas.microsoft.com/office/drawing/2014/main" id="{6ECECD66-8319-4976-AACF-F9C13504A438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66">
            <a:extLst>
              <a:ext uri="{FF2B5EF4-FFF2-40B4-BE49-F238E27FC236}">
                <a16:creationId xmlns:a16="http://schemas.microsoft.com/office/drawing/2014/main" id="{7146E4FC-EB63-4404-8091-893E3C7CC24B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68">
            <a:extLst>
              <a:ext uri="{FF2B5EF4-FFF2-40B4-BE49-F238E27FC236}">
                <a16:creationId xmlns:a16="http://schemas.microsoft.com/office/drawing/2014/main" id="{7383B634-7B6C-44E2-92E7-9D1689627BE1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t1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4" name="Rectangle 69">
            <a:extLst>
              <a:ext uri="{FF2B5EF4-FFF2-40B4-BE49-F238E27FC236}">
                <a16:creationId xmlns:a16="http://schemas.microsoft.com/office/drawing/2014/main" id="{FD19F52E-E1C1-4CCD-8310-6FAC9BE26FF6}"/>
              </a:ext>
            </a:extLst>
          </p:cNvPr>
          <p:cNvSpPr/>
          <p:nvPr/>
        </p:nvSpPr>
        <p:spPr>
          <a:xfrm>
            <a:off x="4316977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t2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5" name="Rectangle 70">
            <a:extLst>
              <a:ext uri="{FF2B5EF4-FFF2-40B4-BE49-F238E27FC236}">
                <a16:creationId xmlns:a16="http://schemas.microsoft.com/office/drawing/2014/main" id="{169BD10C-DEB2-48DF-8DB0-DF4493503D9B}"/>
              </a:ext>
            </a:extLst>
          </p:cNvPr>
          <p:cNvSpPr/>
          <p:nvPr/>
        </p:nvSpPr>
        <p:spPr>
          <a:xfrm>
            <a:off x="2988311" y="41144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t7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6" name="Rectangle 74">
            <a:extLst>
              <a:ext uri="{FF2B5EF4-FFF2-40B4-BE49-F238E27FC236}">
                <a16:creationId xmlns:a16="http://schemas.microsoft.com/office/drawing/2014/main" id="{79494DC0-D990-4525-BF1A-E6FA7A8684C6}"/>
              </a:ext>
            </a:extLst>
          </p:cNvPr>
          <p:cNvSpPr/>
          <p:nvPr/>
        </p:nvSpPr>
        <p:spPr>
          <a:xfrm>
            <a:off x="1510210" y="410727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t8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27" name="TextBox 78">
            <a:extLst>
              <a:ext uri="{FF2B5EF4-FFF2-40B4-BE49-F238E27FC236}">
                <a16:creationId xmlns:a16="http://schemas.microsoft.com/office/drawing/2014/main" id="{D310BD1B-4079-4C3E-994D-B14FD2C1222F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 Tensor</a:t>
            </a:r>
            <a:endParaRPr lang="en-US" dirty="0"/>
          </a:p>
        </p:txBody>
      </p:sp>
      <p:sp>
        <p:nvSpPr>
          <p:cNvPr id="128" name="TextBox 83">
            <a:extLst>
              <a:ext uri="{FF2B5EF4-FFF2-40B4-BE49-F238E27FC236}">
                <a16:creationId xmlns:a16="http://schemas.microsoft.com/office/drawing/2014/main" id="{B31905EE-EA3F-4454-A080-E5398FB33853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Freed Tensor</a:t>
            </a:r>
            <a:endParaRPr lang="en-US" dirty="0"/>
          </a:p>
        </p:txBody>
      </p:sp>
      <p:sp>
        <p:nvSpPr>
          <p:cNvPr id="129" name="TextBox 75">
            <a:extLst>
              <a:ext uri="{FF2B5EF4-FFF2-40B4-BE49-F238E27FC236}">
                <a16:creationId xmlns:a16="http://schemas.microsoft.com/office/drawing/2014/main" id="{1CD3B0EB-A597-46EA-B65E-AB050529D546}"/>
              </a:ext>
            </a:extLst>
          </p:cNvPr>
          <p:cNvSpPr txBox="1"/>
          <p:nvPr/>
        </p:nvSpPr>
        <p:spPr>
          <a:xfrm>
            <a:off x="4398069" y="5898378"/>
            <a:ext cx="401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+mj-lt"/>
              </a:rPr>
              <a:t>t0, t1, t2, t3, t4, t5, t6, t7, t8 </a:t>
            </a:r>
          </a:p>
        </p:txBody>
      </p:sp>
    </p:spTree>
    <p:extLst>
      <p:ext uri="{BB962C8B-B14F-4D97-AF65-F5344CB8AC3E}">
        <p14:creationId xmlns:p14="http://schemas.microsoft.com/office/powerpoint/2010/main" val="58743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Liveness Analysis: 50% Memory Saving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F5E56B70-FC64-4597-9DDC-1FE94B0E8B83}"/>
              </a:ext>
            </a:extLst>
          </p:cNvPr>
          <p:cNvGrpSpPr/>
          <p:nvPr/>
        </p:nvGrpSpPr>
        <p:grpSpPr>
          <a:xfrm>
            <a:off x="2006590" y="3275956"/>
            <a:ext cx="926123" cy="429846"/>
            <a:chOff x="1785814" y="2627795"/>
            <a:chExt cx="926123" cy="429846"/>
          </a:xfrm>
        </p:grpSpPr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450F1C57-37B9-48E9-AC59-6D97C05A4A78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10">
              <a:extLst>
                <a:ext uri="{FF2B5EF4-FFF2-40B4-BE49-F238E27FC236}">
                  <a16:creationId xmlns:a16="http://schemas.microsoft.com/office/drawing/2014/main" id="{AABCF94E-168F-4CFE-AE4C-26688402E38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4855F79B-58CB-4E0B-9D19-2245613DC490}"/>
              </a:ext>
            </a:extLst>
          </p:cNvPr>
          <p:cNvGrpSpPr/>
          <p:nvPr/>
        </p:nvGrpSpPr>
        <p:grpSpPr>
          <a:xfrm>
            <a:off x="523631" y="3268900"/>
            <a:ext cx="926123" cy="429846"/>
            <a:chOff x="1785813" y="3383165"/>
            <a:chExt cx="926123" cy="429846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id="{5B46C1CE-8234-4F94-97D6-813D6123AE05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9624E911-8E16-4FB7-8966-4410AE1AC0EE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4">
            <a:extLst>
              <a:ext uri="{FF2B5EF4-FFF2-40B4-BE49-F238E27FC236}">
                <a16:creationId xmlns:a16="http://schemas.microsoft.com/office/drawing/2014/main" id="{2A9B1E79-1A3F-4D10-8919-8B0BCAB88FFD}"/>
              </a:ext>
            </a:extLst>
          </p:cNvPr>
          <p:cNvGrpSpPr/>
          <p:nvPr/>
        </p:nvGrpSpPr>
        <p:grpSpPr>
          <a:xfrm>
            <a:off x="3513978" y="3268900"/>
            <a:ext cx="926123" cy="429846"/>
            <a:chOff x="1785814" y="2627795"/>
            <a:chExt cx="926123" cy="429846"/>
          </a:xfrm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2FDAA1C9-49A9-42DA-A077-0050325997F5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BCB03E27-E384-41B0-8E75-037A440F3E86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14" name="Group 17">
            <a:extLst>
              <a:ext uri="{FF2B5EF4-FFF2-40B4-BE49-F238E27FC236}">
                <a16:creationId xmlns:a16="http://schemas.microsoft.com/office/drawing/2014/main" id="{1B3EFCB0-D9AC-40AF-A083-6C6C7C7E1C62}"/>
              </a:ext>
            </a:extLst>
          </p:cNvPr>
          <p:cNvGrpSpPr/>
          <p:nvPr/>
        </p:nvGrpSpPr>
        <p:grpSpPr>
          <a:xfrm>
            <a:off x="5021366" y="3275956"/>
            <a:ext cx="926123" cy="429846"/>
            <a:chOff x="1785814" y="2627795"/>
            <a:chExt cx="926123" cy="429846"/>
          </a:xfrm>
        </p:grpSpPr>
        <p:sp>
          <p:nvSpPr>
            <p:cNvPr id="15" name="Rectangle 18">
              <a:extLst>
                <a:ext uri="{FF2B5EF4-FFF2-40B4-BE49-F238E27FC236}">
                  <a16:creationId xmlns:a16="http://schemas.microsoft.com/office/drawing/2014/main" id="{F3D40F00-8964-44F1-AC96-950F56DE42D3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7C8CC7C8-A3FA-4D03-924A-1B662317584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17" name="Group 20">
            <a:extLst>
              <a:ext uri="{FF2B5EF4-FFF2-40B4-BE49-F238E27FC236}">
                <a16:creationId xmlns:a16="http://schemas.microsoft.com/office/drawing/2014/main" id="{CA4114B2-8FFB-4CEE-8BCF-5C58F7BDBDF5}"/>
              </a:ext>
            </a:extLst>
          </p:cNvPr>
          <p:cNvGrpSpPr/>
          <p:nvPr/>
        </p:nvGrpSpPr>
        <p:grpSpPr>
          <a:xfrm>
            <a:off x="6528754" y="3268900"/>
            <a:ext cx="926123" cy="429846"/>
            <a:chOff x="1785814" y="2627795"/>
            <a:chExt cx="926123" cy="429846"/>
          </a:xfrm>
        </p:grpSpPr>
        <p:sp>
          <p:nvSpPr>
            <p:cNvPr id="18" name="Rectangle 21">
              <a:extLst>
                <a:ext uri="{FF2B5EF4-FFF2-40B4-BE49-F238E27FC236}">
                  <a16:creationId xmlns:a16="http://schemas.microsoft.com/office/drawing/2014/main" id="{5BFAF899-4995-4B86-93E5-C45242287FC0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3038E0E9-78BA-406C-8093-E44E9D73F38A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S</a:t>
              </a:r>
              <a:endParaRPr lang="en-US" dirty="0"/>
            </a:p>
          </p:txBody>
        </p:sp>
      </p:grpSp>
      <p:grpSp>
        <p:nvGrpSpPr>
          <p:cNvPr id="20" name="Group 28">
            <a:extLst>
              <a:ext uri="{FF2B5EF4-FFF2-40B4-BE49-F238E27FC236}">
                <a16:creationId xmlns:a16="http://schemas.microsoft.com/office/drawing/2014/main" id="{61147935-FA17-4D22-A6B9-86192EB2DE2C}"/>
              </a:ext>
            </a:extLst>
          </p:cNvPr>
          <p:cNvGrpSpPr/>
          <p:nvPr/>
        </p:nvGrpSpPr>
        <p:grpSpPr>
          <a:xfrm>
            <a:off x="2006590" y="4250079"/>
            <a:ext cx="926123" cy="429846"/>
            <a:chOff x="1785814" y="2627795"/>
            <a:chExt cx="926123" cy="429846"/>
          </a:xfrm>
        </p:grpSpPr>
        <p:sp>
          <p:nvSpPr>
            <p:cNvPr id="21" name="Rectangle 29">
              <a:extLst>
                <a:ext uri="{FF2B5EF4-FFF2-40B4-BE49-F238E27FC236}">
                  <a16:creationId xmlns:a16="http://schemas.microsoft.com/office/drawing/2014/main" id="{708E135B-C644-42FF-86B2-7DA169114390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30">
              <a:extLst>
                <a:ext uri="{FF2B5EF4-FFF2-40B4-BE49-F238E27FC236}">
                  <a16:creationId xmlns:a16="http://schemas.microsoft.com/office/drawing/2014/main" id="{B6534219-A296-47C1-813F-047AA29F086C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</p:grpSp>
      <p:grpSp>
        <p:nvGrpSpPr>
          <p:cNvPr id="23" name="Group 31">
            <a:extLst>
              <a:ext uri="{FF2B5EF4-FFF2-40B4-BE49-F238E27FC236}">
                <a16:creationId xmlns:a16="http://schemas.microsoft.com/office/drawing/2014/main" id="{3A7AC32C-E94D-48EE-A8BB-FB482C434567}"/>
              </a:ext>
            </a:extLst>
          </p:cNvPr>
          <p:cNvGrpSpPr/>
          <p:nvPr/>
        </p:nvGrpSpPr>
        <p:grpSpPr>
          <a:xfrm>
            <a:off x="523631" y="4243023"/>
            <a:ext cx="926123" cy="429846"/>
            <a:chOff x="1785813" y="3383165"/>
            <a:chExt cx="926123" cy="429846"/>
          </a:xfrm>
        </p:grpSpPr>
        <p:sp>
          <p:nvSpPr>
            <p:cNvPr id="24" name="TextBox 32">
              <a:extLst>
                <a:ext uri="{FF2B5EF4-FFF2-40B4-BE49-F238E27FC236}">
                  <a16:creationId xmlns:a16="http://schemas.microsoft.com/office/drawing/2014/main" id="{79720F89-4023-4C74-9873-0E36322F78C7}"/>
                </a:ext>
              </a:extLst>
            </p:cNvPr>
            <p:cNvSpPr txBox="1"/>
            <p:nvPr/>
          </p:nvSpPr>
          <p:spPr>
            <a:xfrm>
              <a:off x="1785813" y="341342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</a:t>
              </a:r>
            </a:p>
          </p:txBody>
        </p:sp>
        <p:sp>
          <p:nvSpPr>
            <p:cNvPr id="25" name="Rectangle 33">
              <a:extLst>
                <a:ext uri="{FF2B5EF4-FFF2-40B4-BE49-F238E27FC236}">
                  <a16:creationId xmlns:a16="http://schemas.microsoft.com/office/drawing/2014/main" id="{38385990-4177-40CD-A8B1-C5A8DE922D12}"/>
                </a:ext>
              </a:extLst>
            </p:cNvPr>
            <p:cNvSpPr/>
            <p:nvPr/>
          </p:nvSpPr>
          <p:spPr>
            <a:xfrm>
              <a:off x="1785813" y="338316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34">
            <a:extLst>
              <a:ext uri="{FF2B5EF4-FFF2-40B4-BE49-F238E27FC236}">
                <a16:creationId xmlns:a16="http://schemas.microsoft.com/office/drawing/2014/main" id="{8665BAE6-65DA-4416-80E4-54E8C40E6664}"/>
              </a:ext>
            </a:extLst>
          </p:cNvPr>
          <p:cNvGrpSpPr/>
          <p:nvPr/>
        </p:nvGrpSpPr>
        <p:grpSpPr>
          <a:xfrm>
            <a:off x="3501763" y="4243022"/>
            <a:ext cx="926123" cy="429846"/>
            <a:chOff x="1785814" y="2627795"/>
            <a:chExt cx="926123" cy="429846"/>
          </a:xfrm>
        </p:grpSpPr>
        <p:sp>
          <p:nvSpPr>
            <p:cNvPr id="27" name="Rectangle 35">
              <a:extLst>
                <a:ext uri="{FF2B5EF4-FFF2-40B4-BE49-F238E27FC236}">
                  <a16:creationId xmlns:a16="http://schemas.microsoft.com/office/drawing/2014/main" id="{78B044CE-A256-4BDF-AF41-86499F4B3FB6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970366C8-A139-4566-BA7A-5EE12C6934E6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POOL</a:t>
              </a:r>
            </a:p>
          </p:txBody>
        </p:sp>
      </p:grpSp>
      <p:grpSp>
        <p:nvGrpSpPr>
          <p:cNvPr id="29" name="Group 37">
            <a:extLst>
              <a:ext uri="{FF2B5EF4-FFF2-40B4-BE49-F238E27FC236}">
                <a16:creationId xmlns:a16="http://schemas.microsoft.com/office/drawing/2014/main" id="{137C54E8-9A16-438D-A17B-45C36ED814F7}"/>
              </a:ext>
            </a:extLst>
          </p:cNvPr>
          <p:cNvGrpSpPr/>
          <p:nvPr/>
        </p:nvGrpSpPr>
        <p:grpSpPr>
          <a:xfrm>
            <a:off x="5009151" y="4250078"/>
            <a:ext cx="926123" cy="429846"/>
            <a:chOff x="1785814" y="2627795"/>
            <a:chExt cx="926123" cy="429846"/>
          </a:xfrm>
        </p:grpSpPr>
        <p:sp>
          <p:nvSpPr>
            <p:cNvPr id="30" name="Rectangle 38">
              <a:extLst>
                <a:ext uri="{FF2B5EF4-FFF2-40B4-BE49-F238E27FC236}">
                  <a16:creationId xmlns:a16="http://schemas.microsoft.com/office/drawing/2014/main" id="{5C6B0346-4A82-4D34-AE33-877158B85C3A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9">
              <a:extLst>
                <a:ext uri="{FF2B5EF4-FFF2-40B4-BE49-F238E27FC236}">
                  <a16:creationId xmlns:a16="http://schemas.microsoft.com/office/drawing/2014/main" id="{11C64A8E-4397-4DDF-A668-00EE0301063E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32" name="Group 40">
            <a:extLst>
              <a:ext uri="{FF2B5EF4-FFF2-40B4-BE49-F238E27FC236}">
                <a16:creationId xmlns:a16="http://schemas.microsoft.com/office/drawing/2014/main" id="{0A457EFF-9663-417E-B261-634462D57444}"/>
              </a:ext>
            </a:extLst>
          </p:cNvPr>
          <p:cNvGrpSpPr/>
          <p:nvPr/>
        </p:nvGrpSpPr>
        <p:grpSpPr>
          <a:xfrm>
            <a:off x="6516539" y="4243022"/>
            <a:ext cx="926123" cy="429846"/>
            <a:chOff x="1785814" y="2627795"/>
            <a:chExt cx="926123" cy="429846"/>
          </a:xfrm>
        </p:grpSpPr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E614E371-B424-47D6-8428-EC14DFFE4D71}"/>
                </a:ext>
              </a:extLst>
            </p:cNvPr>
            <p:cNvSpPr/>
            <p:nvPr/>
          </p:nvSpPr>
          <p:spPr>
            <a:xfrm>
              <a:off x="1785814" y="2627795"/>
              <a:ext cx="926123" cy="4298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42">
              <a:extLst>
                <a:ext uri="{FF2B5EF4-FFF2-40B4-BE49-F238E27FC236}">
                  <a16:creationId xmlns:a16="http://schemas.microsoft.com/office/drawing/2014/main" id="{9E53FC8C-0C21-4840-B06A-60DE9D6A883A}"/>
                </a:ext>
              </a:extLst>
            </p:cNvPr>
            <p:cNvSpPr txBox="1"/>
            <p:nvPr/>
          </p:nvSpPr>
          <p:spPr>
            <a:xfrm>
              <a:off x="1785814" y="2658052"/>
              <a:ext cx="926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</a:t>
              </a:r>
            </a:p>
          </p:txBody>
        </p:sp>
      </p:grpSp>
      <p:cxnSp>
        <p:nvCxnSpPr>
          <p:cNvPr id="35" name="Straight Arrow Connector 50">
            <a:extLst>
              <a:ext uri="{FF2B5EF4-FFF2-40B4-BE49-F238E27FC236}">
                <a16:creationId xmlns:a16="http://schemas.microsoft.com/office/drawing/2014/main" id="{0B6D236B-E847-41B5-87C5-C0EDF0511449}"/>
              </a:ext>
            </a:extLst>
          </p:cNvPr>
          <p:cNvCxnSpPr/>
          <p:nvPr/>
        </p:nvCxnSpPr>
        <p:spPr>
          <a:xfrm>
            <a:off x="2944927" y="348029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1">
            <a:extLst>
              <a:ext uri="{FF2B5EF4-FFF2-40B4-BE49-F238E27FC236}">
                <a16:creationId xmlns:a16="http://schemas.microsoft.com/office/drawing/2014/main" id="{384AD83B-12B7-4B7E-BF78-B1B044382E0B}"/>
              </a:ext>
            </a:extLst>
          </p:cNvPr>
          <p:cNvCxnSpPr/>
          <p:nvPr/>
        </p:nvCxnSpPr>
        <p:spPr>
          <a:xfrm>
            <a:off x="4464530" y="3488675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52">
            <a:extLst>
              <a:ext uri="{FF2B5EF4-FFF2-40B4-BE49-F238E27FC236}">
                <a16:creationId xmlns:a16="http://schemas.microsoft.com/office/drawing/2014/main" id="{7684DB67-760F-4289-AF0E-D60CD34BCCFF}"/>
              </a:ext>
            </a:extLst>
          </p:cNvPr>
          <p:cNvCxnSpPr/>
          <p:nvPr/>
        </p:nvCxnSpPr>
        <p:spPr>
          <a:xfrm>
            <a:off x="5947489" y="3492203"/>
            <a:ext cx="556836" cy="705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60">
            <a:extLst>
              <a:ext uri="{FF2B5EF4-FFF2-40B4-BE49-F238E27FC236}">
                <a16:creationId xmlns:a16="http://schemas.microsoft.com/office/drawing/2014/main" id="{3A2013B0-91D3-46D5-8F78-874417B77777}"/>
              </a:ext>
            </a:extLst>
          </p:cNvPr>
          <p:cNvGrpSpPr/>
          <p:nvPr/>
        </p:nvGrpSpPr>
        <p:grpSpPr>
          <a:xfrm>
            <a:off x="1449754" y="3077732"/>
            <a:ext cx="556836" cy="413147"/>
            <a:chOff x="1567001" y="2466884"/>
            <a:chExt cx="556836" cy="413147"/>
          </a:xfrm>
        </p:grpSpPr>
        <p:cxnSp>
          <p:nvCxnSpPr>
            <p:cNvPr id="39" name="Straight Arrow Connector 24">
              <a:extLst>
                <a:ext uri="{FF2B5EF4-FFF2-40B4-BE49-F238E27FC236}">
                  <a16:creationId xmlns:a16="http://schemas.microsoft.com/office/drawing/2014/main" id="{9D02F1A1-A6FA-498F-9F77-AE4995362C22}"/>
                </a:ext>
              </a:extLst>
            </p:cNvPr>
            <p:cNvCxnSpPr>
              <a:stCxn id="10" idx="3"/>
              <a:endCxn id="6" idx="1"/>
            </p:cNvCxnSpPr>
            <p:nvPr/>
          </p:nvCxnSpPr>
          <p:spPr>
            <a:xfrm>
              <a:off x="1567001" y="2872975"/>
              <a:ext cx="556836" cy="705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53">
              <a:extLst>
                <a:ext uri="{FF2B5EF4-FFF2-40B4-BE49-F238E27FC236}">
                  <a16:creationId xmlns:a16="http://schemas.microsoft.com/office/drawing/2014/main" id="{ACBE4889-F1CF-49E8-B82D-6A6CFD1B35BB}"/>
                </a:ext>
              </a:extLst>
            </p:cNvPr>
            <p:cNvSpPr txBox="1"/>
            <p:nvPr/>
          </p:nvSpPr>
          <p:spPr>
            <a:xfrm>
              <a:off x="1591430" y="2466884"/>
              <a:ext cx="486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t0</a:t>
              </a:r>
              <a:endParaRPr lang="en-US" dirty="0">
                <a:latin typeface="+mj-lt"/>
              </a:endParaRPr>
            </a:p>
          </p:txBody>
        </p:sp>
      </p:grpSp>
      <p:cxnSp>
        <p:nvCxnSpPr>
          <p:cNvPr id="41" name="Straight Arrow Connector 44">
            <a:extLst>
              <a:ext uri="{FF2B5EF4-FFF2-40B4-BE49-F238E27FC236}">
                <a16:creationId xmlns:a16="http://schemas.microsoft.com/office/drawing/2014/main" id="{76A75EA8-EABD-4855-9773-EB85629CEB6E}"/>
              </a:ext>
            </a:extLst>
          </p:cNvPr>
          <p:cNvCxnSpPr>
            <a:stCxn id="9" idx="3"/>
          </p:cNvCxnSpPr>
          <p:nvPr/>
        </p:nvCxnSpPr>
        <p:spPr>
          <a:xfrm>
            <a:off x="1449754" y="3483823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54">
            <a:extLst>
              <a:ext uri="{FF2B5EF4-FFF2-40B4-BE49-F238E27FC236}">
                <a16:creationId xmlns:a16="http://schemas.microsoft.com/office/drawing/2014/main" id="{D735E1C0-5290-44AF-BEAD-805629148F48}"/>
              </a:ext>
            </a:extLst>
          </p:cNvPr>
          <p:cNvSpPr txBox="1"/>
          <p:nvPr/>
        </p:nvSpPr>
        <p:spPr>
          <a:xfrm>
            <a:off x="1348788" y="378040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cxnSp>
        <p:nvCxnSpPr>
          <p:cNvPr id="43" name="Straight Arrow Connector 62">
            <a:extLst>
              <a:ext uri="{FF2B5EF4-FFF2-40B4-BE49-F238E27FC236}">
                <a16:creationId xmlns:a16="http://schemas.microsoft.com/office/drawing/2014/main" id="{C1997868-B7B8-4C51-A944-30326484DE85}"/>
              </a:ext>
            </a:extLst>
          </p:cNvPr>
          <p:cNvCxnSpPr>
            <a:stCxn id="18" idx="2"/>
            <a:endCxn id="33" idx="0"/>
          </p:cNvCxnSpPr>
          <p:nvPr/>
        </p:nvCxnSpPr>
        <p:spPr>
          <a:xfrm flipH="1">
            <a:off x="6979601" y="3698746"/>
            <a:ext cx="12215" cy="54427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67">
            <a:extLst>
              <a:ext uri="{FF2B5EF4-FFF2-40B4-BE49-F238E27FC236}">
                <a16:creationId xmlns:a16="http://schemas.microsoft.com/office/drawing/2014/main" id="{FCA8DE5B-158C-4B46-A98E-66BB5F66B738}"/>
              </a:ext>
            </a:extLst>
          </p:cNvPr>
          <p:cNvCxnSpPr>
            <a:stCxn id="33" idx="1"/>
            <a:endCxn id="30" idx="3"/>
          </p:cNvCxnSpPr>
          <p:nvPr/>
        </p:nvCxnSpPr>
        <p:spPr>
          <a:xfrm flipH="1">
            <a:off x="5935274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1">
            <a:extLst>
              <a:ext uri="{FF2B5EF4-FFF2-40B4-BE49-F238E27FC236}">
                <a16:creationId xmlns:a16="http://schemas.microsoft.com/office/drawing/2014/main" id="{2B50979C-8C8E-48EB-A8DE-D49C5C184F6A}"/>
              </a:ext>
            </a:extLst>
          </p:cNvPr>
          <p:cNvCxnSpPr>
            <a:stCxn id="30" idx="1"/>
            <a:endCxn id="27" idx="3"/>
          </p:cNvCxnSpPr>
          <p:nvPr/>
        </p:nvCxnSpPr>
        <p:spPr>
          <a:xfrm flipH="1" flipV="1">
            <a:off x="4427886" y="4457945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2">
            <a:extLst>
              <a:ext uri="{FF2B5EF4-FFF2-40B4-BE49-F238E27FC236}">
                <a16:creationId xmlns:a16="http://schemas.microsoft.com/office/drawing/2014/main" id="{12CA8847-7249-4BE2-BB60-6D097C67A36E}"/>
              </a:ext>
            </a:extLst>
          </p:cNvPr>
          <p:cNvCxnSpPr/>
          <p:nvPr/>
        </p:nvCxnSpPr>
        <p:spPr>
          <a:xfrm flipH="1">
            <a:off x="2920498" y="4465002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73">
            <a:extLst>
              <a:ext uri="{FF2B5EF4-FFF2-40B4-BE49-F238E27FC236}">
                <a16:creationId xmlns:a16="http://schemas.microsoft.com/office/drawing/2014/main" id="{A1F1088D-695D-487E-8FBF-ECAAA5791F4B}"/>
              </a:ext>
            </a:extLst>
          </p:cNvPr>
          <p:cNvCxnSpPr/>
          <p:nvPr/>
        </p:nvCxnSpPr>
        <p:spPr>
          <a:xfrm flipH="1">
            <a:off x="1449753" y="4479231"/>
            <a:ext cx="581265" cy="7056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79">
            <a:extLst>
              <a:ext uri="{FF2B5EF4-FFF2-40B4-BE49-F238E27FC236}">
                <a16:creationId xmlns:a16="http://schemas.microsoft.com/office/drawing/2014/main" id="{11D88AEC-AD8C-445F-AEB1-34AF95CDAF4F}"/>
              </a:ext>
            </a:extLst>
          </p:cNvPr>
          <p:cNvCxnSpPr>
            <a:stCxn id="9" idx="0"/>
            <a:endCxn id="15" idx="0"/>
          </p:cNvCxnSpPr>
          <p:nvPr/>
        </p:nvCxnSpPr>
        <p:spPr>
          <a:xfrm rot="5400000" flipH="1" flipV="1">
            <a:off x="3223960" y="1038690"/>
            <a:ext cx="23201" cy="4497735"/>
          </a:xfrm>
          <a:prstGeom prst="bentConnector3">
            <a:avLst>
              <a:gd name="adj1" fmla="val 10853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80">
            <a:extLst>
              <a:ext uri="{FF2B5EF4-FFF2-40B4-BE49-F238E27FC236}">
                <a16:creationId xmlns:a16="http://schemas.microsoft.com/office/drawing/2014/main" id="{89744540-24D3-4FC1-8A4C-49333F657175}"/>
              </a:ext>
            </a:extLst>
          </p:cNvPr>
          <p:cNvSpPr/>
          <p:nvPr/>
        </p:nvSpPr>
        <p:spPr>
          <a:xfrm>
            <a:off x="2957142" y="3077732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cxnSp>
        <p:nvCxnSpPr>
          <p:cNvPr id="50" name="Elbow Connector 82">
            <a:extLst>
              <a:ext uri="{FF2B5EF4-FFF2-40B4-BE49-F238E27FC236}">
                <a16:creationId xmlns:a16="http://schemas.microsoft.com/office/drawing/2014/main" id="{E3BE7500-F04A-4ED6-94D5-4329073E98C1}"/>
              </a:ext>
            </a:extLst>
          </p:cNvPr>
          <p:cNvCxnSpPr>
            <a:stCxn id="30" idx="2"/>
            <a:endCxn id="25" idx="2"/>
          </p:cNvCxnSpPr>
          <p:nvPr/>
        </p:nvCxnSpPr>
        <p:spPr>
          <a:xfrm rot="5400000" flipH="1">
            <a:off x="3225925" y="2433637"/>
            <a:ext cx="7055" cy="4485520"/>
          </a:xfrm>
          <a:prstGeom prst="bentConnector3">
            <a:avLst>
              <a:gd name="adj1" fmla="val -3240255"/>
            </a:avLst>
          </a:pr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84">
            <a:extLst>
              <a:ext uri="{FF2B5EF4-FFF2-40B4-BE49-F238E27FC236}">
                <a16:creationId xmlns:a16="http://schemas.microsoft.com/office/drawing/2014/main" id="{27C9177B-80FD-4A39-AA88-692902C90D65}"/>
              </a:ext>
            </a:extLst>
          </p:cNvPr>
          <p:cNvSpPr txBox="1"/>
          <p:nvPr/>
        </p:nvSpPr>
        <p:spPr>
          <a:xfrm>
            <a:off x="523631" y="1930400"/>
            <a:ext cx="99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Step 5</a:t>
            </a:r>
          </a:p>
        </p:txBody>
      </p:sp>
      <p:sp>
        <p:nvSpPr>
          <p:cNvPr id="52" name="Rectangle 55">
            <a:extLst>
              <a:ext uri="{FF2B5EF4-FFF2-40B4-BE49-F238E27FC236}">
                <a16:creationId xmlns:a16="http://schemas.microsoft.com/office/drawing/2014/main" id="{DCC3E6C9-5612-4328-908C-C1C40BC49A9F}"/>
              </a:ext>
            </a:extLst>
          </p:cNvPr>
          <p:cNvSpPr/>
          <p:nvPr/>
        </p:nvSpPr>
        <p:spPr>
          <a:xfrm>
            <a:off x="1670327" y="27084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t0</a:t>
            </a:r>
            <a:endParaRPr lang="en-US" dirty="0">
              <a:latin typeface="+mj-lt"/>
            </a:endParaRPr>
          </a:p>
        </p:txBody>
      </p:sp>
      <p:sp>
        <p:nvSpPr>
          <p:cNvPr id="53" name="Rectangle 57">
            <a:extLst>
              <a:ext uri="{FF2B5EF4-FFF2-40B4-BE49-F238E27FC236}">
                <a16:creationId xmlns:a16="http://schemas.microsoft.com/office/drawing/2014/main" id="{F4B0F0A0-87C0-4D7B-B647-DF382398942D}"/>
              </a:ext>
            </a:extLst>
          </p:cNvPr>
          <p:cNvSpPr/>
          <p:nvPr/>
        </p:nvSpPr>
        <p:spPr>
          <a:xfrm>
            <a:off x="4490243" y="311096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54" name="Rectangle 58">
            <a:extLst>
              <a:ext uri="{FF2B5EF4-FFF2-40B4-BE49-F238E27FC236}">
                <a16:creationId xmlns:a16="http://schemas.microsoft.com/office/drawing/2014/main" id="{B6E69478-D0EB-43BF-A7B9-7DD94465DD42}"/>
              </a:ext>
            </a:extLst>
          </p:cNvPr>
          <p:cNvSpPr/>
          <p:nvPr/>
        </p:nvSpPr>
        <p:spPr>
          <a:xfrm>
            <a:off x="6005334" y="3117249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+mj-lt"/>
              </a:rPr>
              <a:t>t3</a:t>
            </a:r>
            <a:endParaRPr lang="en-US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55" name="Rectangle 59">
            <a:extLst>
              <a:ext uri="{FF2B5EF4-FFF2-40B4-BE49-F238E27FC236}">
                <a16:creationId xmlns:a16="http://schemas.microsoft.com/office/drawing/2014/main" id="{FF9E6852-16F0-42B0-A6E1-782C92A82CD8}"/>
              </a:ext>
            </a:extLst>
          </p:cNvPr>
          <p:cNvSpPr/>
          <p:nvPr/>
        </p:nvSpPr>
        <p:spPr>
          <a:xfrm>
            <a:off x="6979600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t4</a:t>
            </a:r>
            <a:endParaRPr lang="en-US" dirty="0">
              <a:latin typeface="+mj-lt"/>
            </a:endParaRPr>
          </a:p>
        </p:txBody>
      </p:sp>
      <p:cxnSp>
        <p:nvCxnSpPr>
          <p:cNvPr id="56" name="Straight Arrow Connector 65">
            <a:extLst>
              <a:ext uri="{FF2B5EF4-FFF2-40B4-BE49-F238E27FC236}">
                <a16:creationId xmlns:a16="http://schemas.microsoft.com/office/drawing/2014/main" id="{B112E358-75D2-4515-B283-D9817582BF38}"/>
              </a:ext>
            </a:extLst>
          </p:cNvPr>
          <p:cNvCxnSpPr/>
          <p:nvPr/>
        </p:nvCxnSpPr>
        <p:spPr>
          <a:xfrm>
            <a:off x="2924173" y="3464937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66">
            <a:extLst>
              <a:ext uri="{FF2B5EF4-FFF2-40B4-BE49-F238E27FC236}">
                <a16:creationId xmlns:a16="http://schemas.microsoft.com/office/drawing/2014/main" id="{448443BC-24BE-4C90-B2EA-DB67EB0062DF}"/>
              </a:ext>
            </a:extLst>
          </p:cNvPr>
          <p:cNvCxnSpPr/>
          <p:nvPr/>
        </p:nvCxnSpPr>
        <p:spPr>
          <a:xfrm>
            <a:off x="4469023" y="3504111"/>
            <a:ext cx="581265" cy="735999"/>
          </a:xfrm>
          <a:prstGeom prst="straightConnector1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68">
            <a:extLst>
              <a:ext uri="{FF2B5EF4-FFF2-40B4-BE49-F238E27FC236}">
                <a16:creationId xmlns:a16="http://schemas.microsoft.com/office/drawing/2014/main" id="{A4E6DE28-0ACB-4A6D-8948-2276D37768ED}"/>
              </a:ext>
            </a:extLst>
          </p:cNvPr>
          <p:cNvSpPr/>
          <p:nvPr/>
        </p:nvSpPr>
        <p:spPr>
          <a:xfrm>
            <a:off x="2833984" y="3784886"/>
            <a:ext cx="458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+mj-lt"/>
              </a:rPr>
              <a:t>t1</a:t>
            </a:r>
            <a:endParaRPr lang="en-US" dirty="0">
              <a:latin typeface="+mj-lt"/>
            </a:endParaRPr>
          </a:p>
        </p:txBody>
      </p:sp>
      <p:sp>
        <p:nvSpPr>
          <p:cNvPr id="59" name="Rectangle 69">
            <a:extLst>
              <a:ext uri="{FF2B5EF4-FFF2-40B4-BE49-F238E27FC236}">
                <a16:creationId xmlns:a16="http://schemas.microsoft.com/office/drawing/2014/main" id="{F95D0848-F269-4DB7-89B3-AAC3AEAB1F0F}"/>
              </a:ext>
            </a:extLst>
          </p:cNvPr>
          <p:cNvSpPr/>
          <p:nvPr/>
        </p:nvSpPr>
        <p:spPr>
          <a:xfrm>
            <a:off x="4316977" y="378752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+mj-lt"/>
              </a:rPr>
              <a:t>t2</a:t>
            </a:r>
            <a:endParaRPr lang="en-US" dirty="0">
              <a:latin typeface="+mj-lt"/>
            </a:endParaRPr>
          </a:p>
        </p:txBody>
      </p:sp>
      <p:sp>
        <p:nvSpPr>
          <p:cNvPr id="60" name="TextBox 78">
            <a:extLst>
              <a:ext uri="{FF2B5EF4-FFF2-40B4-BE49-F238E27FC236}">
                <a16:creationId xmlns:a16="http://schemas.microsoft.com/office/drawing/2014/main" id="{BBC2FF7D-6FD3-45A0-9AE2-FD83C258461F}"/>
              </a:ext>
            </a:extLst>
          </p:cNvPr>
          <p:cNvSpPr txBox="1"/>
          <p:nvPr/>
        </p:nvSpPr>
        <p:spPr>
          <a:xfrm>
            <a:off x="523631" y="5291029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Liveness Analysis Maximum</a:t>
            </a:r>
            <a:endParaRPr lang="en-US" dirty="0"/>
          </a:p>
        </p:txBody>
      </p:sp>
      <p:sp>
        <p:nvSpPr>
          <p:cNvPr id="61" name="TextBox 81">
            <a:extLst>
              <a:ext uri="{FF2B5EF4-FFF2-40B4-BE49-F238E27FC236}">
                <a16:creationId xmlns:a16="http://schemas.microsoft.com/office/drawing/2014/main" id="{B6044C21-99B2-4D8C-BC37-DF124EB442FA}"/>
              </a:ext>
            </a:extLst>
          </p:cNvPr>
          <p:cNvSpPr txBox="1"/>
          <p:nvPr/>
        </p:nvSpPr>
        <p:spPr>
          <a:xfrm>
            <a:off x="540415" y="5786418"/>
            <a:ext cx="334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t1, t2, t4,</a:t>
            </a:r>
          </a:p>
        </p:txBody>
      </p:sp>
      <p:sp>
        <p:nvSpPr>
          <p:cNvPr id="62" name="TextBox 83">
            <a:extLst>
              <a:ext uri="{FF2B5EF4-FFF2-40B4-BE49-F238E27FC236}">
                <a16:creationId xmlns:a16="http://schemas.microsoft.com/office/drawing/2014/main" id="{3A64AB2D-ECC9-4467-840D-4E77C7E50941}"/>
              </a:ext>
            </a:extLst>
          </p:cNvPr>
          <p:cNvSpPr txBox="1"/>
          <p:nvPr/>
        </p:nvSpPr>
        <p:spPr>
          <a:xfrm>
            <a:off x="4427886" y="5282478"/>
            <a:ext cx="3344984" cy="36933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Baseline Maximum</a:t>
            </a:r>
            <a:endParaRPr lang="en-US" dirty="0"/>
          </a:p>
        </p:txBody>
      </p:sp>
      <p:sp>
        <p:nvSpPr>
          <p:cNvPr id="63" name="TextBox 74">
            <a:extLst>
              <a:ext uri="{FF2B5EF4-FFF2-40B4-BE49-F238E27FC236}">
                <a16:creationId xmlns:a16="http://schemas.microsoft.com/office/drawing/2014/main" id="{46096941-4523-4D18-B94A-6FA9DF00ECE9}"/>
              </a:ext>
            </a:extLst>
          </p:cNvPr>
          <p:cNvSpPr txBox="1"/>
          <p:nvPr/>
        </p:nvSpPr>
        <p:spPr>
          <a:xfrm>
            <a:off x="4398069" y="5788898"/>
            <a:ext cx="4019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t0, t1, t2, t3, t4, t5, t6, t7, t8 </a:t>
            </a:r>
          </a:p>
        </p:txBody>
      </p:sp>
      <p:sp>
        <p:nvSpPr>
          <p:cNvPr id="64" name="TextBox 3">
            <a:extLst>
              <a:ext uri="{FF2B5EF4-FFF2-40B4-BE49-F238E27FC236}">
                <a16:creationId xmlns:a16="http://schemas.microsoft.com/office/drawing/2014/main" id="{2ED2CEBF-B81C-46C9-876E-61A956736BDA}"/>
              </a:ext>
            </a:extLst>
          </p:cNvPr>
          <p:cNvSpPr txBox="1"/>
          <p:nvPr/>
        </p:nvSpPr>
        <p:spPr>
          <a:xfrm>
            <a:off x="523631" y="6233053"/>
            <a:ext cx="14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1282E"/>
                </a:solidFill>
                <a:latin typeface="+mj-lt"/>
              </a:rPr>
              <a:t>4 Tensors</a:t>
            </a:r>
          </a:p>
        </p:txBody>
      </p:sp>
      <p:sp>
        <p:nvSpPr>
          <p:cNvPr id="65" name="TextBox 76">
            <a:extLst>
              <a:ext uri="{FF2B5EF4-FFF2-40B4-BE49-F238E27FC236}">
                <a16:creationId xmlns:a16="http://schemas.microsoft.com/office/drawing/2014/main" id="{022C24FD-E1B2-495A-B554-E4396DA2CEFB}"/>
              </a:ext>
            </a:extLst>
          </p:cNvPr>
          <p:cNvSpPr txBox="1"/>
          <p:nvPr/>
        </p:nvSpPr>
        <p:spPr>
          <a:xfrm>
            <a:off x="4398069" y="6233053"/>
            <a:ext cx="14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1282E"/>
                </a:solidFill>
                <a:latin typeface="+mj-lt"/>
              </a:rPr>
              <a:t>9 Tensors</a:t>
            </a:r>
          </a:p>
        </p:txBody>
      </p:sp>
    </p:spTree>
    <p:extLst>
      <p:ext uri="{BB962C8B-B14F-4D97-AF65-F5344CB8AC3E}">
        <p14:creationId xmlns:p14="http://schemas.microsoft.com/office/powerpoint/2010/main" val="39794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Liveness Analysis on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3D48F-C2F6-4170-BE14-85AA37081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14" y="2135631"/>
            <a:ext cx="8637971" cy="378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Liveness Analysis Performance Issue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4762A287-DCBB-475D-95CC-D792D0B00190}"/>
              </a:ext>
            </a:extLst>
          </p:cNvPr>
          <p:cNvSpPr txBox="1"/>
          <p:nvPr/>
        </p:nvSpPr>
        <p:spPr>
          <a:xfrm>
            <a:off x="744260" y="2178293"/>
            <a:ext cx="10857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Problem: frequent memory 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Solution: pre-allocated memory pool</a:t>
            </a:r>
          </a:p>
        </p:txBody>
      </p:sp>
    </p:spTree>
    <p:extLst>
      <p:ext uri="{BB962C8B-B14F-4D97-AF65-F5344CB8AC3E}">
        <p14:creationId xmlns:p14="http://schemas.microsoft.com/office/powerpoint/2010/main" val="316514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Opportunity 2: Using External Buffer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" name="Picture 3" descr="table1_a.pdf">
            <a:extLst>
              <a:ext uri="{FF2B5EF4-FFF2-40B4-BE49-F238E27FC236}">
                <a16:creationId xmlns:a16="http://schemas.microsoft.com/office/drawing/2014/main" id="{D308B04B-C617-4582-BF87-134992F6E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3" y="2087980"/>
            <a:ext cx="10276683" cy="2124773"/>
          </a:xfrm>
          <a:prstGeom prst="rect">
            <a:avLst/>
          </a:prstGeom>
        </p:spPr>
      </p:pic>
      <p:pic>
        <p:nvPicPr>
          <p:cNvPr id="6" name="Picture 4" descr="table1_b.pdf">
            <a:extLst>
              <a:ext uri="{FF2B5EF4-FFF2-40B4-BE49-F238E27FC236}">
                <a16:creationId xmlns:a16="http://schemas.microsoft.com/office/drawing/2014/main" id="{221A33F8-DA56-4925-A126-4FBF099CF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58" y="4552411"/>
            <a:ext cx="10276684" cy="218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Unified Tensor Pool (UTP)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A2B82697-956B-4E78-81AC-EC7DAC3B7C20}"/>
              </a:ext>
            </a:extLst>
          </p:cNvPr>
          <p:cNvSpPr/>
          <p:nvPr/>
        </p:nvSpPr>
        <p:spPr>
          <a:xfrm>
            <a:off x="8473695" y="1834116"/>
            <a:ext cx="3348769" cy="15948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32934C4-66E1-44B1-A606-513546FC7E5E}"/>
              </a:ext>
            </a:extLst>
          </p:cNvPr>
          <p:cNvSpPr txBox="1"/>
          <p:nvPr/>
        </p:nvSpPr>
        <p:spPr>
          <a:xfrm>
            <a:off x="5045526" y="1845781"/>
            <a:ext cx="3348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+mj-lt"/>
              </a:rPr>
              <a:t>Offload</a:t>
            </a:r>
            <a:endParaRPr lang="en-US" sz="24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239D5F51-1F64-45E8-BAB4-4BCDE1965BC0}"/>
              </a:ext>
            </a:extLst>
          </p:cNvPr>
          <p:cNvSpPr txBox="1"/>
          <p:nvPr/>
        </p:nvSpPr>
        <p:spPr>
          <a:xfrm>
            <a:off x="8477237" y="1834117"/>
            <a:ext cx="3348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+mj-lt"/>
              </a:rPr>
              <a:t>Pre-fetch</a:t>
            </a: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DE86A83A-26D2-4372-8244-913E3BC7592C}"/>
              </a:ext>
            </a:extLst>
          </p:cNvPr>
          <p:cNvSpPr/>
          <p:nvPr/>
        </p:nvSpPr>
        <p:spPr>
          <a:xfrm>
            <a:off x="5045526" y="2385726"/>
            <a:ext cx="33487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Move outputs of CONV layers to CPU DRAM 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BBA8723D-805E-43C5-88F8-476DD4F4382D}"/>
              </a:ext>
            </a:extLst>
          </p:cNvPr>
          <p:cNvSpPr/>
          <p:nvPr/>
        </p:nvSpPr>
        <p:spPr>
          <a:xfrm>
            <a:off x="8477239" y="2346836"/>
            <a:ext cx="334877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Retrieve outputs of CONV layers back to GPU</a:t>
            </a:r>
          </a:p>
          <a:p>
            <a:pPr marL="285750" indent="-285750">
              <a:buFont typeface="Arial" charset="0"/>
              <a:buChar char="•"/>
            </a:pPr>
            <a:endParaRPr lang="en-US" sz="22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595E459F-CABE-4449-B2C5-9C027E221EA0}"/>
              </a:ext>
            </a:extLst>
          </p:cNvPr>
          <p:cNvSpPr/>
          <p:nvPr/>
        </p:nvSpPr>
        <p:spPr>
          <a:xfrm>
            <a:off x="5045526" y="1845781"/>
            <a:ext cx="3348769" cy="159488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C0BE1A05-22BD-4428-AD28-484FF22AB0A5}"/>
              </a:ext>
            </a:extLst>
          </p:cNvPr>
          <p:cNvGrpSpPr/>
          <p:nvPr/>
        </p:nvGrpSpPr>
        <p:grpSpPr>
          <a:xfrm>
            <a:off x="5045526" y="3794551"/>
            <a:ext cx="6569992" cy="2666474"/>
            <a:chOff x="1017699" y="3755360"/>
            <a:chExt cx="6945665" cy="2375511"/>
          </a:xfrm>
        </p:grpSpPr>
        <p:pic>
          <p:nvPicPr>
            <p:cNvPr id="13" name="Picture 125">
              <a:extLst>
                <a:ext uri="{FF2B5EF4-FFF2-40B4-BE49-F238E27FC236}">
                  <a16:creationId xmlns:a16="http://schemas.microsoft.com/office/drawing/2014/main" id="{2836DD4C-7BEB-4FEE-B18B-7E02016C6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699" y="3755360"/>
              <a:ext cx="6817979" cy="2254062"/>
            </a:xfrm>
            <a:prstGeom prst="rect">
              <a:avLst/>
            </a:prstGeom>
          </p:spPr>
        </p:pic>
        <p:sp>
          <p:nvSpPr>
            <p:cNvPr id="14" name="Rounded Rectangle 2">
              <a:extLst>
                <a:ext uri="{FF2B5EF4-FFF2-40B4-BE49-F238E27FC236}">
                  <a16:creationId xmlns:a16="http://schemas.microsoft.com/office/drawing/2014/main" id="{EDB770BE-78DB-4D98-95A8-25564405B425}"/>
                </a:ext>
              </a:extLst>
            </p:cNvPr>
            <p:cNvSpPr/>
            <p:nvPr/>
          </p:nvSpPr>
          <p:spPr>
            <a:xfrm>
              <a:off x="2839367" y="5430200"/>
              <a:ext cx="5123997" cy="700671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4">
            <a:extLst>
              <a:ext uri="{FF2B5EF4-FFF2-40B4-BE49-F238E27FC236}">
                <a16:creationId xmlns:a16="http://schemas.microsoft.com/office/drawing/2014/main" id="{F87562BC-9EE5-4371-A11F-7CDE896EEACA}"/>
              </a:ext>
            </a:extLst>
          </p:cNvPr>
          <p:cNvSpPr txBox="1"/>
          <p:nvPr/>
        </p:nvSpPr>
        <p:spPr>
          <a:xfrm>
            <a:off x="744259" y="2178293"/>
            <a:ext cx="36680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Offload happens right after computation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Pre-fetch distance: num of layers to fetch ahead</a:t>
            </a:r>
          </a:p>
        </p:txBody>
      </p:sp>
    </p:spTree>
    <p:extLst>
      <p:ext uri="{BB962C8B-B14F-4D97-AF65-F5344CB8AC3E}">
        <p14:creationId xmlns:p14="http://schemas.microsoft.com/office/powerpoint/2010/main" val="398404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Pre-fetch and offload on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4" name="Picture 3" descr="prefetch_eval.pdf">
            <a:extLst>
              <a:ext uri="{FF2B5EF4-FFF2-40B4-BE49-F238E27FC236}">
                <a16:creationId xmlns:a16="http://schemas.microsoft.com/office/drawing/2014/main" id="{F038837D-825E-483A-88C9-7C7494DFF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305" y="2309804"/>
            <a:ext cx="8751389" cy="383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5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Problem of On-demand Offload &amp; Prefetch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47B8A26-7DCC-455E-A392-425C0D75FE9C}"/>
              </a:ext>
            </a:extLst>
          </p:cNvPr>
          <p:cNvSpPr txBox="1"/>
          <p:nvPr/>
        </p:nvSpPr>
        <p:spPr>
          <a:xfrm>
            <a:off x="744260" y="2178293"/>
            <a:ext cx="10857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Problem: tensors are swapped out immediately after computation. This is not necessary given enough GPU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Solution: LRU cache in local GPU DRAM to reduce the data movement</a:t>
            </a:r>
          </a:p>
        </p:txBody>
      </p:sp>
    </p:spTree>
    <p:extLst>
      <p:ext uri="{BB962C8B-B14F-4D97-AF65-F5344CB8AC3E}">
        <p14:creationId xmlns:p14="http://schemas.microsoft.com/office/powerpoint/2010/main" val="33345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Opportunity 3: Cost-aware Re-computation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6" name="Picture 3" descr="table1_a.pdf">
            <a:extLst>
              <a:ext uri="{FF2B5EF4-FFF2-40B4-BE49-F238E27FC236}">
                <a16:creationId xmlns:a16="http://schemas.microsoft.com/office/drawing/2014/main" id="{CDBDB8B2-934A-4F4C-8376-55BD60800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3" y="1836025"/>
            <a:ext cx="10344909" cy="2138879"/>
          </a:xfrm>
          <a:prstGeom prst="rect">
            <a:avLst/>
          </a:prstGeom>
        </p:spPr>
      </p:pic>
      <p:pic>
        <p:nvPicPr>
          <p:cNvPr id="7" name="Picture 4" descr="table1_b.pdf">
            <a:extLst>
              <a:ext uri="{FF2B5EF4-FFF2-40B4-BE49-F238E27FC236}">
                <a16:creationId xmlns:a16="http://schemas.microsoft.com/office/drawing/2014/main" id="{6C79E668-DB83-4325-8E92-D6078F796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73" y="4226859"/>
            <a:ext cx="10344909" cy="2200745"/>
          </a:xfrm>
          <a:prstGeom prst="rect">
            <a:avLst/>
          </a:prstGeom>
        </p:spPr>
      </p:pic>
      <p:grpSp>
        <p:nvGrpSpPr>
          <p:cNvPr id="8" name="Group 9">
            <a:extLst>
              <a:ext uri="{FF2B5EF4-FFF2-40B4-BE49-F238E27FC236}">
                <a16:creationId xmlns:a16="http://schemas.microsoft.com/office/drawing/2014/main" id="{C8E4D658-EFCB-4708-A073-4B44CAF72AC5}"/>
              </a:ext>
            </a:extLst>
          </p:cNvPr>
          <p:cNvGrpSpPr/>
          <p:nvPr/>
        </p:nvGrpSpPr>
        <p:grpSpPr>
          <a:xfrm>
            <a:off x="1789101" y="3252148"/>
            <a:ext cx="9067584" cy="411759"/>
            <a:chOff x="1557988" y="3076352"/>
            <a:chExt cx="6331979" cy="287535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2D07E142-86E1-4BB3-8B9D-A8DA7C13DDE1}"/>
                </a:ext>
              </a:extLst>
            </p:cNvPr>
            <p:cNvSpPr/>
            <p:nvPr/>
          </p:nvSpPr>
          <p:spPr>
            <a:xfrm>
              <a:off x="1557988" y="3189766"/>
              <a:ext cx="674849" cy="1741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0855E2C1-3E06-45B3-8D27-E6BD9002266F}"/>
                </a:ext>
              </a:extLst>
            </p:cNvPr>
            <p:cNvSpPr/>
            <p:nvPr/>
          </p:nvSpPr>
          <p:spPr>
            <a:xfrm>
              <a:off x="2525551" y="3076353"/>
              <a:ext cx="600421" cy="287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22">
              <a:extLst>
                <a:ext uri="{FF2B5EF4-FFF2-40B4-BE49-F238E27FC236}">
                  <a16:creationId xmlns:a16="http://schemas.microsoft.com/office/drawing/2014/main" id="{6D10E1C8-A63B-4815-B50B-751B01191A2C}"/>
                </a:ext>
              </a:extLst>
            </p:cNvPr>
            <p:cNvSpPr/>
            <p:nvPr/>
          </p:nvSpPr>
          <p:spPr>
            <a:xfrm>
              <a:off x="3473104" y="3076353"/>
              <a:ext cx="600421" cy="287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F6B749FF-A40B-41D2-AE68-6811E74FFB64}"/>
                </a:ext>
              </a:extLst>
            </p:cNvPr>
            <p:cNvSpPr/>
            <p:nvPr/>
          </p:nvSpPr>
          <p:spPr>
            <a:xfrm>
              <a:off x="4471309" y="3076353"/>
              <a:ext cx="600421" cy="287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24">
              <a:extLst>
                <a:ext uri="{FF2B5EF4-FFF2-40B4-BE49-F238E27FC236}">
                  <a16:creationId xmlns:a16="http://schemas.microsoft.com/office/drawing/2014/main" id="{33B150F7-B962-4B72-AFA4-025E8CE51A8A}"/>
                </a:ext>
              </a:extLst>
            </p:cNvPr>
            <p:cNvSpPr/>
            <p:nvPr/>
          </p:nvSpPr>
          <p:spPr>
            <a:xfrm>
              <a:off x="5436857" y="3076353"/>
              <a:ext cx="600421" cy="287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ECB43FD3-2243-4CAC-B9A8-10A2F778A127}"/>
                </a:ext>
              </a:extLst>
            </p:cNvPr>
            <p:cNvSpPr/>
            <p:nvPr/>
          </p:nvSpPr>
          <p:spPr>
            <a:xfrm>
              <a:off x="6402406" y="3076353"/>
              <a:ext cx="507846" cy="287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6">
              <a:extLst>
                <a:ext uri="{FF2B5EF4-FFF2-40B4-BE49-F238E27FC236}">
                  <a16:creationId xmlns:a16="http://schemas.microsoft.com/office/drawing/2014/main" id="{C9D18E4D-9671-4C1F-B0E1-657627E6E469}"/>
                </a:ext>
              </a:extLst>
            </p:cNvPr>
            <p:cNvSpPr/>
            <p:nvPr/>
          </p:nvSpPr>
          <p:spPr>
            <a:xfrm>
              <a:off x="7390377" y="3076352"/>
              <a:ext cx="499590" cy="2875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3">
            <a:extLst>
              <a:ext uri="{FF2B5EF4-FFF2-40B4-BE49-F238E27FC236}">
                <a16:creationId xmlns:a16="http://schemas.microsoft.com/office/drawing/2014/main" id="{EEBFE416-4BE8-4804-B6F0-EFA5F19A6992}"/>
              </a:ext>
            </a:extLst>
          </p:cNvPr>
          <p:cNvGrpSpPr/>
          <p:nvPr/>
        </p:nvGrpSpPr>
        <p:grpSpPr>
          <a:xfrm>
            <a:off x="1769674" y="4682999"/>
            <a:ext cx="9116040" cy="1406527"/>
            <a:chOff x="1533105" y="4081815"/>
            <a:chExt cx="6354654" cy="980469"/>
          </a:xfrm>
        </p:grpSpPr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05568A3-C78A-422E-8708-D661F9D59D62}"/>
                </a:ext>
              </a:extLst>
            </p:cNvPr>
            <p:cNvSpPr/>
            <p:nvPr/>
          </p:nvSpPr>
          <p:spPr>
            <a:xfrm>
              <a:off x="3473104" y="4356918"/>
              <a:ext cx="600421" cy="7053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A0C0C01-BF3C-4284-A5F4-02FD38B1DC16}"/>
                </a:ext>
              </a:extLst>
            </p:cNvPr>
            <p:cNvSpPr/>
            <p:nvPr/>
          </p:nvSpPr>
          <p:spPr>
            <a:xfrm>
              <a:off x="2488337" y="4567340"/>
              <a:ext cx="598942" cy="4949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3C671408-4535-47A5-981B-15AF335EEAF8}"/>
                </a:ext>
              </a:extLst>
            </p:cNvPr>
            <p:cNvSpPr/>
            <p:nvPr/>
          </p:nvSpPr>
          <p:spPr>
            <a:xfrm>
              <a:off x="4471310" y="4366339"/>
              <a:ext cx="567318" cy="6959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30">
              <a:extLst>
                <a:ext uri="{FF2B5EF4-FFF2-40B4-BE49-F238E27FC236}">
                  <a16:creationId xmlns:a16="http://schemas.microsoft.com/office/drawing/2014/main" id="{60C7282A-852E-49DF-B1EE-FF01EDF75D03}"/>
                </a:ext>
              </a:extLst>
            </p:cNvPr>
            <p:cNvSpPr/>
            <p:nvPr/>
          </p:nvSpPr>
          <p:spPr>
            <a:xfrm>
              <a:off x="1533105" y="4388178"/>
              <a:ext cx="674849" cy="6741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31">
              <a:extLst>
                <a:ext uri="{FF2B5EF4-FFF2-40B4-BE49-F238E27FC236}">
                  <a16:creationId xmlns:a16="http://schemas.microsoft.com/office/drawing/2014/main" id="{FD99F74E-3F41-4396-BD97-F7BE8711AE4B}"/>
                </a:ext>
              </a:extLst>
            </p:cNvPr>
            <p:cNvSpPr/>
            <p:nvPr/>
          </p:nvSpPr>
          <p:spPr>
            <a:xfrm>
              <a:off x="5436413" y="4352258"/>
              <a:ext cx="600865" cy="7100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32">
              <a:extLst>
                <a:ext uri="{FF2B5EF4-FFF2-40B4-BE49-F238E27FC236}">
                  <a16:creationId xmlns:a16="http://schemas.microsoft.com/office/drawing/2014/main" id="{ACA6EE9C-D9F5-4C7D-934A-3C8F1C8F054C}"/>
                </a:ext>
              </a:extLst>
            </p:cNvPr>
            <p:cNvSpPr/>
            <p:nvPr/>
          </p:nvSpPr>
          <p:spPr>
            <a:xfrm>
              <a:off x="6422659" y="4091233"/>
              <a:ext cx="487593" cy="9710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33">
              <a:extLst>
                <a:ext uri="{FF2B5EF4-FFF2-40B4-BE49-F238E27FC236}">
                  <a16:creationId xmlns:a16="http://schemas.microsoft.com/office/drawing/2014/main" id="{98492735-5574-4820-957A-BBD894844456}"/>
                </a:ext>
              </a:extLst>
            </p:cNvPr>
            <p:cNvSpPr/>
            <p:nvPr/>
          </p:nvSpPr>
          <p:spPr>
            <a:xfrm>
              <a:off x="7400166" y="4081815"/>
              <a:ext cx="487593" cy="9710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94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Speed Centric vs Memory Centric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B1AC3BE-505C-468C-A404-16A9E4D1D4B2}"/>
              </a:ext>
            </a:extLst>
          </p:cNvPr>
          <p:cNvSpPr txBox="1"/>
          <p:nvPr/>
        </p:nvSpPr>
        <p:spPr>
          <a:xfrm>
            <a:off x="744260" y="2178293"/>
            <a:ext cx="108571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 centric: recompute every cheap layer as many times as needed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Pros: the least live tensors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Cons: the most re-computations: O(n^2)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Speed centric: recompute only once, remember the results</a:t>
            </a:r>
            <a:endParaRPr lang="en-US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Pros: the least re-computations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Cons: the most live tensors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Cost-aware </a:t>
            </a:r>
            <a:r>
              <a:rPr lang="en-US" sz="2400" b="1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recomputations</a:t>
            </a:r>
            <a:endParaRPr lang="en-US" sz="2400" b="1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 simple if-else case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If to-be-recomputed tensors memory usage &gt; largest layer memory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Speed centric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Else</a:t>
            </a:r>
          </a:p>
          <a:p>
            <a:pPr marL="1828800" lvl="3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Memory centric</a:t>
            </a:r>
          </a:p>
        </p:txBody>
      </p:sp>
    </p:spTree>
    <p:extLst>
      <p:ext uri="{BB962C8B-B14F-4D97-AF65-F5344CB8AC3E}">
        <p14:creationId xmlns:p14="http://schemas.microsoft.com/office/powerpoint/2010/main" val="285909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Exclusive Access: Lack of Flexibility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5A525-EEE5-264D-BF42-F9CDE0FE4510}"/>
              </a:ext>
            </a:extLst>
          </p:cNvPr>
          <p:cNvSpPr txBox="1"/>
          <p:nvPr/>
        </p:nvSpPr>
        <p:spPr>
          <a:xfrm>
            <a:off x="720989" y="1958485"/>
            <a:ext cx="11047668" cy="183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Hinders the scheduling ability of GPU cluster managers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Starting or suspending job is expensive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Often easier to just do non-preemptive scheduling → FIFO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cs typeface="Gill Sans Light" charset="0"/>
              </a:rPr>
              <a:t>Head-of-line blocking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E08510-2CF1-9D47-BF6B-CB0EF38F0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03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Cost-aware </a:t>
            </a:r>
            <a:r>
              <a:rPr lang="en-US" dirty="0" err="1"/>
              <a:t>Recomputations</a:t>
            </a:r>
            <a:r>
              <a:rPr lang="en-US" dirty="0"/>
              <a:t> on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4" name="Picture 4" descr="recomputation_eval.pdf">
            <a:extLst>
              <a:ext uri="{FF2B5EF4-FFF2-40B4-BE49-F238E27FC236}">
                <a16:creationId xmlns:a16="http://schemas.microsoft.com/office/drawing/2014/main" id="{AD9FFC82-DA6A-45A8-B363-9371754D7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02" y="2048545"/>
            <a:ext cx="9301996" cy="40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Overall Evaluations: Max Batch Size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A00FC8B-D4B2-45FB-AC4F-3E7F47809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824" y="1555436"/>
            <a:ext cx="6086351" cy="2891749"/>
          </a:xfrm>
          <a:prstGeom prst="rect">
            <a:avLst/>
          </a:prstGeom>
        </p:spPr>
      </p:pic>
      <p:pic>
        <p:nvPicPr>
          <p:cNvPr id="6" name="Picture 5" descr="memory_cost.pdf">
            <a:extLst>
              <a:ext uri="{FF2B5EF4-FFF2-40B4-BE49-F238E27FC236}">
                <a16:creationId xmlns:a16="http://schemas.microsoft.com/office/drawing/2014/main" id="{475028DD-3CAD-462D-8055-82FB73821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75" y="4429043"/>
            <a:ext cx="8110248" cy="24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1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Overall Evaluations: Larger # of Layers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D51F5FB-8FD7-4FB7-8258-E488AABD39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19" y="1781899"/>
            <a:ext cx="7798361" cy="3031437"/>
          </a:xfrm>
          <a:prstGeom prst="rect">
            <a:avLst/>
          </a:prstGeom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4076FD87-F2B7-479D-93A5-E0E556D878B7}"/>
              </a:ext>
            </a:extLst>
          </p:cNvPr>
          <p:cNvSpPr/>
          <p:nvPr/>
        </p:nvSpPr>
        <p:spPr>
          <a:xfrm>
            <a:off x="1655672" y="5264711"/>
            <a:ext cx="8880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Note: depth = 3*(n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+ n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+ n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+ n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4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)+2. We fix n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=6, n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=32, and n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4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=6, while adding n</a:t>
            </a:r>
            <a:r>
              <a:rPr lang="en-US" sz="105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3 </a:t>
            </a:r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 increase the depth. </a:t>
            </a:r>
          </a:p>
        </p:txBody>
      </p:sp>
    </p:spTree>
    <p:extLst>
      <p:ext uri="{BB962C8B-B14F-4D97-AF65-F5344CB8AC3E}">
        <p14:creationId xmlns:p14="http://schemas.microsoft.com/office/powerpoint/2010/main" val="118960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Overall Evaluations: Speed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63</a:t>
            </a:fld>
            <a:endParaRPr lang="en-US"/>
          </a:p>
        </p:txBody>
      </p:sp>
      <p:grpSp>
        <p:nvGrpSpPr>
          <p:cNvPr id="4" name="Group 9">
            <a:extLst>
              <a:ext uri="{FF2B5EF4-FFF2-40B4-BE49-F238E27FC236}">
                <a16:creationId xmlns:a16="http://schemas.microsoft.com/office/drawing/2014/main" id="{884478A1-DCBF-49DB-9E10-7B752948CA4B}"/>
              </a:ext>
            </a:extLst>
          </p:cNvPr>
          <p:cNvGrpSpPr/>
          <p:nvPr/>
        </p:nvGrpSpPr>
        <p:grpSpPr>
          <a:xfrm>
            <a:off x="60082" y="1367120"/>
            <a:ext cx="4017784" cy="2675687"/>
            <a:chOff x="457199" y="1327778"/>
            <a:chExt cx="3549172" cy="2363611"/>
          </a:xfrm>
        </p:grpSpPr>
        <p:pic>
          <p:nvPicPr>
            <p:cNvPr id="6" name="Picture 1">
              <a:extLst>
                <a:ext uri="{FF2B5EF4-FFF2-40B4-BE49-F238E27FC236}">
                  <a16:creationId xmlns:a16="http://schemas.microsoft.com/office/drawing/2014/main" id="{D9EF1D13-4717-4DBE-BF64-1A9F852C9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1594542"/>
              <a:ext cx="3549172" cy="2096847"/>
            </a:xfrm>
            <a:prstGeom prst="rect">
              <a:avLst/>
            </a:prstGeom>
          </p:spPr>
        </p:pic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7DBFD181-3578-46FF-B109-A9109452D553}"/>
                </a:ext>
              </a:extLst>
            </p:cNvPr>
            <p:cNvSpPr txBox="1"/>
            <p:nvPr/>
          </p:nvSpPr>
          <p:spPr>
            <a:xfrm>
              <a:off x="1789865" y="1327778"/>
              <a:ext cx="1191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+mj-lt"/>
                </a:rPr>
                <a:t>AlexNet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A6C7F10-675A-4FE2-9495-BAD19522A93D}"/>
              </a:ext>
            </a:extLst>
          </p:cNvPr>
          <p:cNvGrpSpPr/>
          <p:nvPr/>
        </p:nvGrpSpPr>
        <p:grpSpPr>
          <a:xfrm>
            <a:off x="5321092" y="1345038"/>
            <a:ext cx="3955632" cy="2658880"/>
            <a:chOff x="4738949" y="1327778"/>
            <a:chExt cx="3494269" cy="2348764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876CC254-A75F-40A9-B99D-12AB7115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949" y="1609388"/>
              <a:ext cx="3494269" cy="2067154"/>
            </a:xfrm>
            <a:prstGeom prst="rect">
              <a:avLst/>
            </a:prstGeom>
          </p:spPr>
        </p:pic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D839193B-F700-4B7B-A7A6-448AC898A2F9}"/>
                </a:ext>
              </a:extLst>
            </p:cNvPr>
            <p:cNvSpPr txBox="1"/>
            <p:nvPr/>
          </p:nvSpPr>
          <p:spPr>
            <a:xfrm>
              <a:off x="5883884" y="1327778"/>
              <a:ext cx="1564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ResNet101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1" name="Group 12">
            <a:extLst>
              <a:ext uri="{FF2B5EF4-FFF2-40B4-BE49-F238E27FC236}">
                <a16:creationId xmlns:a16="http://schemas.microsoft.com/office/drawing/2014/main" id="{E32A2128-54FB-4A8F-8897-2E60711BBFED}"/>
              </a:ext>
            </a:extLst>
          </p:cNvPr>
          <p:cNvGrpSpPr/>
          <p:nvPr/>
        </p:nvGrpSpPr>
        <p:grpSpPr>
          <a:xfrm>
            <a:off x="2329775" y="4003918"/>
            <a:ext cx="3969658" cy="2787410"/>
            <a:chOff x="457199" y="3883549"/>
            <a:chExt cx="3506659" cy="2462303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59E2932A-DE43-40F1-9A90-3EDADD13D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4163135"/>
              <a:ext cx="3506659" cy="2182717"/>
            </a:xfrm>
            <a:prstGeom prst="rect">
              <a:avLst/>
            </a:prstGeom>
          </p:spPr>
        </p:pic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AAACC111-1780-47B6-9870-4A3267049845}"/>
                </a:ext>
              </a:extLst>
            </p:cNvPr>
            <p:cNvSpPr txBox="1"/>
            <p:nvPr/>
          </p:nvSpPr>
          <p:spPr>
            <a:xfrm>
              <a:off x="1655233" y="3883549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latin typeface="+mj-lt"/>
                </a:rPr>
                <a:t>Inception v4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4" name="Group 15">
            <a:extLst>
              <a:ext uri="{FF2B5EF4-FFF2-40B4-BE49-F238E27FC236}">
                <a16:creationId xmlns:a16="http://schemas.microsoft.com/office/drawing/2014/main" id="{337A1A5F-EBD4-4E3A-92B1-747618447A53}"/>
              </a:ext>
            </a:extLst>
          </p:cNvPr>
          <p:cNvGrpSpPr/>
          <p:nvPr/>
        </p:nvGrpSpPr>
        <p:grpSpPr>
          <a:xfrm>
            <a:off x="7436393" y="4089754"/>
            <a:ext cx="3967778" cy="2698365"/>
            <a:chOff x="4976938" y="3896370"/>
            <a:chExt cx="3504998" cy="2383644"/>
          </a:xfrm>
        </p:grpSpPr>
        <p:pic>
          <p:nvPicPr>
            <p:cNvPr id="15" name="Picture 13">
              <a:extLst>
                <a:ext uri="{FF2B5EF4-FFF2-40B4-BE49-F238E27FC236}">
                  <a16:creationId xmlns:a16="http://schemas.microsoft.com/office/drawing/2014/main" id="{D39437A5-CB38-4B9B-BDC2-90C2BC332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938" y="4163134"/>
              <a:ext cx="3504998" cy="2116880"/>
            </a:xfrm>
            <a:prstGeom prst="rect">
              <a:avLst/>
            </a:prstGeom>
          </p:spPr>
        </p:pic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76C461AD-07DA-415A-81E1-520B4C5605D5}"/>
                </a:ext>
              </a:extLst>
            </p:cNvPr>
            <p:cNvSpPr txBox="1"/>
            <p:nvPr/>
          </p:nvSpPr>
          <p:spPr>
            <a:xfrm>
              <a:off x="6351764" y="3896370"/>
              <a:ext cx="112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VGG 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17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Discussions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A3479-AF74-FA4F-AE91-BFAFE195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09DA983-ABB6-45EF-A679-CADED80039EF}"/>
              </a:ext>
            </a:extLst>
          </p:cNvPr>
          <p:cNvSpPr txBox="1"/>
          <p:nvPr/>
        </p:nvSpPr>
        <p:spPr>
          <a:xfrm>
            <a:off x="744260" y="2178293"/>
            <a:ext cx="108571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Does the technique applies to other types of network layers?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Why is it necessary to decide the recomputation/swap at runtime given the DAG is fixed?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Checkmate: Breaking the Memory Wall with Optimal Tensor Rematerialization (MLSys20)</a:t>
            </a:r>
          </a:p>
        </p:txBody>
      </p:sp>
      <p:pic>
        <p:nvPicPr>
          <p:cNvPr id="6" name="图片 5" descr="手机屏幕截图&#10;&#10;描述已自动生成">
            <a:extLst>
              <a:ext uri="{FF2B5EF4-FFF2-40B4-BE49-F238E27FC236}">
                <a16:creationId xmlns:a16="http://schemas.microsoft.com/office/drawing/2014/main" id="{353AD10A-5FBC-4FE3-8C85-6DE18C10B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445" y="3786938"/>
            <a:ext cx="3388005" cy="295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8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Overhead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36E6B3-A925-954D-B104-753C538CA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72" y="2821259"/>
            <a:ext cx="7317057" cy="26553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01F277-5BE6-8345-8285-F9C52E9F5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4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altLang="zh-CN" dirty="0"/>
              <a:t>Salus Enable Fast Switching in SRTF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E37A08-D12F-0447-930C-BB959AB9941C}"/>
              </a:ext>
            </a:extLst>
          </p:cNvPr>
          <p:cNvGrpSpPr/>
          <p:nvPr/>
        </p:nvGrpSpPr>
        <p:grpSpPr>
          <a:xfrm>
            <a:off x="985976" y="3618446"/>
            <a:ext cx="10220048" cy="2873147"/>
            <a:chOff x="90758" y="2136254"/>
            <a:chExt cx="10220048" cy="287314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1854A6-392B-EE49-9F64-0F804B806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8" y="2266201"/>
              <a:ext cx="7344699" cy="2743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C54EC1-EA84-0348-AF6D-3508B8062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793" y="2136254"/>
              <a:ext cx="2168013" cy="27432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AAA48F1-372C-1A43-A39D-E8AB60D73A0E}"/>
              </a:ext>
            </a:extLst>
          </p:cNvPr>
          <p:cNvSpPr txBox="1"/>
          <p:nvPr/>
        </p:nvSpPr>
        <p:spPr>
          <a:xfrm>
            <a:off x="744260" y="2178293"/>
            <a:ext cx="61193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 slices of the 100 job trace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panose="020B0302020104020203" pitchFamily="34" charset="-79"/>
                <a:ea typeface="Gill Sans Light" charset="0"/>
                <a:cs typeface="Gill Sans Light" panose="020B0302020104020203" pitchFamily="34" charset="-79"/>
              </a:rPr>
              <a:t>Time is normalized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06078-3191-0146-9D94-B4CB00B3F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Overhead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2DEE1D-0F19-FE4B-9E97-6A04E4266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85" y="1514645"/>
            <a:ext cx="6927430" cy="48556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D74B7-FFFD-2242-BEF7-76650D9D47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193852" y="0"/>
            <a:ext cx="399814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t">
            <a:noAutofit/>
          </a:bodyPr>
          <a:lstStyle/>
          <a:p>
            <a:pPr algn="ctr"/>
            <a:endParaRPr lang="en-US" sz="16600" dirty="0">
              <a:solidFill>
                <a:srgbClr val="E46C0A"/>
              </a:solidFill>
              <a:latin typeface="Abril Fatface"/>
              <a:cs typeface="Abril Fatface"/>
            </a:endParaRPr>
          </a:p>
          <a:p>
            <a:pPr algn="ctr"/>
            <a:r>
              <a:rPr lang="en-US" sz="4000" dirty="0">
                <a:solidFill>
                  <a:srgbClr val="E46C0A"/>
                </a:solidFill>
                <a:latin typeface="Abril Fatface"/>
                <a:cs typeface="Abril Fatface"/>
              </a:rPr>
              <a:t>Three</a:t>
            </a:r>
            <a:endParaRPr lang="en-US" sz="4000" dirty="0">
              <a:solidFill>
                <a:prstClr val="white"/>
              </a:solidFill>
              <a:latin typeface="Abril Fatface"/>
              <a:cs typeface="Abril Fatface"/>
            </a:endParaRPr>
          </a:p>
          <a:p>
            <a:pPr algn="ctr"/>
            <a:r>
              <a:rPr lang="en-US" sz="4000" dirty="0" err="1">
                <a:solidFill>
                  <a:prstClr val="white"/>
                </a:solidFill>
                <a:latin typeface="Abril Fatface"/>
                <a:cs typeface="Abril Fatface"/>
              </a:rPr>
              <a:t>Followups</a:t>
            </a:r>
            <a:endParaRPr lang="en-US" sz="4000" dirty="0">
              <a:solidFill>
                <a:prstClr val="white"/>
              </a:solidFill>
              <a:latin typeface="Abril Fatface"/>
              <a:cs typeface="Abril Fatfac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93852" y="10633"/>
            <a:ext cx="3998148" cy="6858000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8000" dirty="0">
                <a:solidFill>
                  <a:prstClr val="white"/>
                </a:solidFill>
                <a:latin typeface="Abril Fatface"/>
                <a:cs typeface="Abril Fatface"/>
              </a:rPr>
              <a:t>#</a:t>
            </a:r>
            <a:r>
              <a:rPr lang="en-US" sz="16600" dirty="0">
                <a:solidFill>
                  <a:prstClr val="white"/>
                </a:solidFill>
                <a:latin typeface="Abril Fatface"/>
                <a:cs typeface="Abril Fatface"/>
              </a:rPr>
              <a:t>3</a:t>
            </a:r>
          </a:p>
          <a:p>
            <a:pPr algn="ctr"/>
            <a:r>
              <a:rPr lang="en-US" sz="4000" dirty="0">
                <a:solidFill>
                  <a:srgbClr val="F79646">
                    <a:lumMod val="75000"/>
                  </a:srgbClr>
                </a:solidFill>
                <a:latin typeface="Abril Fatface"/>
                <a:cs typeface="Abril Fatface"/>
              </a:rPr>
              <a:t>Unified Internal Representation</a:t>
            </a: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For easier integration of frameworks &amp; </a:t>
            </a:r>
            <a:r>
              <a:rPr lang="en-US" sz="2400" dirty="0">
                <a:solidFill>
                  <a:prstClr val="white"/>
                </a:solidFill>
                <a:latin typeface="Abril Fatface" charset="0"/>
                <a:ea typeface="Abril Fatface" charset="0"/>
                <a:cs typeface="Abril Fatface" charset="0"/>
              </a:rPr>
              <a:t>Salus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3960519" cy="6858000"/>
          </a:xfrm>
          <a:prstGeom prst="rect">
            <a:avLst/>
          </a:prstGeom>
          <a:solidFill>
            <a:srgbClr val="262626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8000" dirty="0">
                <a:solidFill>
                  <a:prstClr val="white"/>
                </a:solidFill>
                <a:latin typeface="Abril Fatface"/>
                <a:cs typeface="Abril Fatface"/>
              </a:rPr>
              <a:t>#</a:t>
            </a:r>
            <a:r>
              <a:rPr lang="en-US" sz="16600" dirty="0">
                <a:solidFill>
                  <a:prstClr val="white"/>
                </a:solidFill>
                <a:latin typeface="Abril Fatface"/>
                <a:cs typeface="Abril Fatface"/>
              </a:rPr>
              <a:t>1</a:t>
            </a:r>
          </a:p>
          <a:p>
            <a:pPr algn="ctr"/>
            <a:r>
              <a:rPr lang="en-US" sz="4000" dirty="0">
                <a:solidFill>
                  <a:srgbClr val="F79646">
                    <a:lumMod val="75000"/>
                  </a:srgbClr>
                </a:solidFill>
                <a:latin typeface="Abril Fatface"/>
                <a:cs typeface="Abril Fatface"/>
              </a:rPr>
              <a:t>Codebase Optimization</a:t>
            </a: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Minimize overhead</a:t>
            </a:r>
          </a:p>
          <a:p>
            <a:pPr algn="ctr"/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Stable interface for policies</a:t>
            </a: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73407" y="0"/>
            <a:ext cx="399814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8000" dirty="0">
                <a:solidFill>
                  <a:prstClr val="white"/>
                </a:solidFill>
                <a:latin typeface="Abril Fatface"/>
                <a:cs typeface="Abril Fatface"/>
              </a:rPr>
              <a:t>#</a:t>
            </a:r>
            <a:r>
              <a:rPr lang="en-US" sz="16600" dirty="0">
                <a:solidFill>
                  <a:prstClr val="white"/>
                </a:solidFill>
                <a:latin typeface="Abril Fatface"/>
                <a:cs typeface="Abril Fatface"/>
              </a:rPr>
              <a:t>2</a:t>
            </a:r>
          </a:p>
          <a:p>
            <a:pPr algn="ctr"/>
            <a:r>
              <a:rPr lang="en-US" sz="4000" dirty="0">
                <a:solidFill>
                  <a:srgbClr val="F79646">
                    <a:lumMod val="75000"/>
                  </a:srgbClr>
                </a:solidFill>
                <a:latin typeface="Abril Fatface"/>
                <a:cs typeface="Abril Fatface"/>
              </a:rPr>
              <a:t>Multi-Device Support</a:t>
            </a: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endParaRPr lang="en-US" sz="2400" dirty="0">
              <a:solidFill>
                <a:prstClr val="white"/>
              </a:solidFill>
              <a:latin typeface="Gill Sans Light"/>
              <a:cs typeface="Gill Sans Light"/>
            </a:endParaRPr>
          </a:p>
          <a:p>
            <a:pPr algn="ctr"/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Automatic device placement with DAG scheduling</a:t>
            </a:r>
          </a:p>
          <a:p>
            <a:pPr algn="ctr"/>
            <a:r>
              <a:rPr lang="en-US" sz="2400" dirty="0">
                <a:solidFill>
                  <a:prstClr val="white"/>
                </a:solidFill>
                <a:latin typeface="Gill Sans Light"/>
                <a:cs typeface="Gill Sans Light"/>
              </a:rPr>
              <a:t>Computation devices across RDMA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D9845-FBAF-1D4E-ABB9-564A9B35B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01783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Schedule at GPU Kernel Level?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989" y="1956816"/>
            <a:ext cx="110476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Central kernel-based scheduler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Breaks common efficiency optimizations: kernel batching and pipelining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Ephemeral allocation is not atomic!</a:t>
            </a:r>
            <a:endParaRPr lang="en-US" sz="2400" dirty="0">
              <a:solidFill>
                <a:schemeClr val="bg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B8FEF-0591-0444-95B2-8183C4333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50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Exclusive Access: Lack of Flexibility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5A525-EEE5-264D-BF42-F9CDE0FE4510}"/>
              </a:ext>
            </a:extLst>
          </p:cNvPr>
          <p:cNvSpPr txBox="1"/>
          <p:nvPr/>
        </p:nvSpPr>
        <p:spPr>
          <a:xfrm>
            <a:off x="720989" y="1958485"/>
            <a:ext cx="11047668" cy="94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Underutilization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Variance in memory usage </a:t>
            </a:r>
            <a:r>
              <a:rPr lang="en-US" sz="2400" dirty="0">
                <a:latin typeface="Gill Sans Light" charset="0"/>
                <a:cs typeface="Gill Sans Light" charset="0"/>
              </a:rPr>
              <a:t>→</a:t>
            </a:r>
            <a:r>
              <a:rPr lang="en" sz="2400" dirty="0">
                <a:latin typeface="Gill Sans Light" charset="0"/>
                <a:cs typeface="Gill Sans Light" charset="0"/>
              </a:rPr>
              <a:t> Overprovision</a:t>
            </a:r>
          </a:p>
        </p:txBody>
      </p:sp>
      <p:graphicFrame>
        <p:nvGraphicFramePr>
          <p:cNvPr id="8" name="Shape 100">
            <a:extLst>
              <a:ext uri="{FF2B5EF4-FFF2-40B4-BE49-F238E27FC236}">
                <a16:creationId xmlns:a16="http://schemas.microsoft.com/office/drawing/2014/main" id="{B3129A49-681D-2645-980F-AAA8721457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144273"/>
              </p:ext>
            </p:extLst>
          </p:nvPr>
        </p:nvGraphicFramePr>
        <p:xfrm>
          <a:off x="672279" y="3375287"/>
          <a:ext cx="5572544" cy="274305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786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6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43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Model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Peak Memory Usage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43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VAE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28M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43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Super Resolution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529M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3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Deep Speech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3993M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438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Inception4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11355M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91866174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DC71403-E9F9-8F44-81D5-95E846D7B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476" y="3905149"/>
            <a:ext cx="5346465" cy="22131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C718A-CF93-F847-8450-769D358DA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9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Schedule at GPU Kernel Level?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0710" y="5987555"/>
            <a:ext cx="3723063" cy="18977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P</a:t>
            </a:r>
            <a:r>
              <a:rPr lang="en-US" sz="1200" baseline="-250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+= 1 GB</a:t>
            </a:r>
            <a:endParaRPr lang="en-US" sz="1200" baseline="-250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92032" y="3962048"/>
            <a:ext cx="3718347" cy="185917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P</a:t>
            </a:r>
            <a:r>
              <a:rPr lang="en-US" sz="1200" baseline="-250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B</a:t>
            </a:r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+= 1 GB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63867" y="5627032"/>
            <a:ext cx="3346512" cy="36329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+= 2 GB</a:t>
            </a:r>
            <a:endParaRPr lang="en-US" sz="1200" baseline="-250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36038" y="5259592"/>
            <a:ext cx="2974677" cy="36917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A</a:t>
            </a:r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+= 2 GB</a:t>
            </a:r>
            <a:endParaRPr lang="en-US" sz="1200" baseline="-250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07536" y="4143944"/>
            <a:ext cx="2602843" cy="37183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B</a:t>
            </a:r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+= 2 GB</a:t>
            </a:r>
            <a:endParaRPr lang="en-US" sz="1200" baseline="-250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179708" y="4511510"/>
            <a:ext cx="2231008" cy="371835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T</a:t>
            </a:r>
            <a:r>
              <a:rPr lang="en-US" sz="1200" baseline="-250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B</a:t>
            </a:r>
            <a:r>
              <a:rPr lang="en-US" sz="12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rPr>
              <a:t>+= 2 GB</a:t>
            </a:r>
            <a:endParaRPr lang="en-US" sz="1200" baseline="-25000" dirty="0">
              <a:solidFill>
                <a:schemeClr val="tx1"/>
              </a:solidFill>
              <a:latin typeface="Gill Sans Light" charset="0"/>
              <a:ea typeface="Gill Sans Light" charset="0"/>
              <a:cs typeface="Gill Sans Light" charset="0"/>
            </a:endParaRPr>
          </a:p>
        </p:txBody>
      </p:sp>
      <p:grpSp>
        <p:nvGrpSpPr>
          <p:cNvPr id="37" name="Frame"/>
          <p:cNvGrpSpPr/>
          <p:nvPr/>
        </p:nvGrpSpPr>
        <p:grpSpPr>
          <a:xfrm>
            <a:off x="6096000" y="3786293"/>
            <a:ext cx="4320496" cy="2688994"/>
            <a:chOff x="6820620" y="3858109"/>
            <a:chExt cx="4320496" cy="2688994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7410534" y="6254539"/>
              <a:ext cx="372480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7410534" y="4027386"/>
              <a:ext cx="0" cy="2231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7400966" y="4027386"/>
              <a:ext cx="374015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6923212" y="6085262"/>
              <a:ext cx="41678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sz="1600" dirty="0">
                  <a:latin typeface="Gill Sans Light" charset="0"/>
                  <a:ea typeface="Gill Sans Light" charset="0"/>
                  <a:cs typeface="Gill Sans Light" charset="0"/>
                </a:rPr>
                <a:t>0 GB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20620" y="3858109"/>
              <a:ext cx="519373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sz="1600" dirty="0">
                  <a:latin typeface="Gill Sans Light" charset="0"/>
                  <a:ea typeface="Gill Sans Light" charset="0"/>
                  <a:cs typeface="Gill Sans Light" charset="0"/>
                </a:rPr>
                <a:t>12 GB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8272339" y="6524217"/>
              <a:ext cx="17474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8857736" y="6208549"/>
              <a:ext cx="41197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r"/>
              <a:r>
                <a:rPr lang="en-US" sz="1600" dirty="0">
                  <a:latin typeface="Gill Sans Light" charset="0"/>
                  <a:ea typeface="Gill Sans Light" charset="0"/>
                  <a:cs typeface="Gill Sans Light" charset="0"/>
                </a:rPr>
                <a:t>Time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668233" y="4893639"/>
            <a:ext cx="1377947" cy="371835"/>
            <a:chOff x="1219754" y="2473450"/>
            <a:chExt cx="677718" cy="182880"/>
          </a:xfrm>
        </p:grpSpPr>
        <p:sp>
          <p:nvSpPr>
            <p:cNvPr id="18" name="Rectangle 17"/>
            <p:cNvSpPr/>
            <p:nvPr/>
          </p:nvSpPr>
          <p:spPr>
            <a:xfrm>
              <a:off x="1219754" y="2473450"/>
              <a:ext cx="677718" cy="18288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T</a:t>
              </a:r>
              <a:r>
                <a:rPr lang="en-US" sz="1200" baseline="-25000" dirty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A</a:t>
              </a:r>
              <a:r>
                <a:rPr lang="en-US" sz="1200" dirty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+= 3 GB</a:t>
              </a:r>
              <a:endParaRPr lang="en-US" sz="1200" baseline="-250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19" name="Cross 18"/>
            <p:cNvSpPr>
              <a:spLocks noChangeAspect="1"/>
            </p:cNvSpPr>
            <p:nvPr/>
          </p:nvSpPr>
          <p:spPr>
            <a:xfrm rot="2705919">
              <a:off x="1676716" y="2473450"/>
              <a:ext cx="182880" cy="182880"/>
            </a:xfrm>
            <a:prstGeom prst="plus">
              <a:avLst>
                <a:gd name="adj" fmla="val 3593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0154362" y="4893639"/>
            <a:ext cx="1377947" cy="371835"/>
            <a:chOff x="1219754" y="2473450"/>
            <a:chExt cx="677718" cy="182880"/>
          </a:xfrm>
        </p:grpSpPr>
        <p:sp>
          <p:nvSpPr>
            <p:cNvPr id="21" name="Rectangle 20"/>
            <p:cNvSpPr/>
            <p:nvPr/>
          </p:nvSpPr>
          <p:spPr>
            <a:xfrm>
              <a:off x="1219754" y="2473450"/>
              <a:ext cx="677718" cy="18288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T</a:t>
              </a:r>
              <a:r>
                <a:rPr lang="en-US" sz="1200" baseline="-25000" dirty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B</a:t>
              </a:r>
              <a:r>
                <a:rPr lang="en-US" sz="1200" dirty="0">
                  <a:solidFill>
                    <a:schemeClr val="tx1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+= 3 GB</a:t>
              </a:r>
              <a:endParaRPr lang="en-US" sz="1200" baseline="-25000" dirty="0">
                <a:solidFill>
                  <a:schemeClr val="tx1"/>
                </a:solidFill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  <p:sp>
          <p:nvSpPr>
            <p:cNvPr id="22" name="Cross 21"/>
            <p:cNvSpPr>
              <a:spLocks noChangeAspect="1"/>
            </p:cNvSpPr>
            <p:nvPr/>
          </p:nvSpPr>
          <p:spPr>
            <a:xfrm rot="2705919">
              <a:off x="1676716" y="2473450"/>
              <a:ext cx="182880" cy="182880"/>
            </a:xfrm>
            <a:prstGeom prst="plus">
              <a:avLst>
                <a:gd name="adj" fmla="val 3593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>
                <a:latin typeface="Gill Sans Light" charset="0"/>
                <a:ea typeface="Gill Sans Light" charset="0"/>
                <a:cs typeface="Gill Sans Light" charset="0"/>
              </a:endParaRPr>
            </a:p>
          </p:txBody>
        </p:sp>
      </p:grpSp>
      <p:grpSp>
        <p:nvGrpSpPr>
          <p:cNvPr id="40" name="Legend"/>
          <p:cNvGrpSpPr/>
          <p:nvPr/>
        </p:nvGrpSpPr>
        <p:grpSpPr>
          <a:xfrm>
            <a:off x="720989" y="4093153"/>
            <a:ext cx="4149610" cy="1894402"/>
            <a:chOff x="1548717" y="4796342"/>
            <a:chExt cx="4149610" cy="1894402"/>
          </a:xfrm>
        </p:grpSpPr>
        <p:grpSp>
          <p:nvGrpSpPr>
            <p:cNvPr id="34" name="Group 33"/>
            <p:cNvGrpSpPr/>
            <p:nvPr/>
          </p:nvGrpSpPr>
          <p:grpSpPr>
            <a:xfrm>
              <a:off x="1554340" y="5281878"/>
              <a:ext cx="4143987" cy="646331"/>
              <a:chOff x="1553094" y="4867851"/>
              <a:chExt cx="4143987" cy="646331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553094" y="5006350"/>
                <a:ext cx="1233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P</a:t>
                </a:r>
                <a:r>
                  <a:rPr lang="en-US" baseline="-25000" dirty="0">
                    <a:solidFill>
                      <a:prstClr val="black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X</a:t>
                </a:r>
                <a:r>
                  <a:rPr lang="en-US" dirty="0">
                    <a:solidFill>
                      <a:prstClr val="black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+= n GB</a:t>
                </a:r>
                <a:endParaRPr lang="en-US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587891" y="4867851"/>
                <a:ext cx="21091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Job X allocates n GB model memory</a:t>
                </a:r>
                <a:endParaRPr lang="en-US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30" name="Right Arrow 29"/>
              <p:cNvSpPr/>
              <p:nvPr/>
            </p:nvSpPr>
            <p:spPr>
              <a:xfrm>
                <a:off x="2921515" y="5008040"/>
                <a:ext cx="487557" cy="365953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1554341" y="6044413"/>
              <a:ext cx="4143986" cy="646331"/>
              <a:chOff x="1555587" y="5693220"/>
              <a:chExt cx="4143986" cy="646331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1555587" y="5831719"/>
                <a:ext cx="1284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T</a:t>
                </a:r>
                <a:r>
                  <a:rPr lang="en-US" baseline="-25000" dirty="0">
                    <a:solidFill>
                      <a:prstClr val="black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X</a:t>
                </a:r>
                <a:r>
                  <a:rPr lang="en-US" dirty="0">
                    <a:solidFill>
                      <a:prstClr val="black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+= n GB</a:t>
                </a:r>
                <a:endParaRPr lang="en-US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3590383" y="5693220"/>
                <a:ext cx="210919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Gill Sans Light" charset="0"/>
                    <a:ea typeface="Gill Sans Light" charset="0"/>
                    <a:cs typeface="Gill Sans Light" charset="0"/>
                  </a:rPr>
                  <a:t>Job X allocates n GB ephemeral memory</a:t>
                </a:r>
                <a:endParaRPr lang="en-US" dirty="0">
                  <a:latin typeface="Gill Sans Light" charset="0"/>
                  <a:ea typeface="Gill Sans Light" charset="0"/>
                  <a:cs typeface="Gill Sans Light" charset="0"/>
                </a:endParaRPr>
              </a:p>
            </p:txBody>
          </p:sp>
          <p:sp>
            <p:nvSpPr>
              <p:cNvPr id="33" name="Right Arrow 32"/>
              <p:cNvSpPr/>
              <p:nvPr/>
            </p:nvSpPr>
            <p:spPr>
              <a:xfrm>
                <a:off x="2924007" y="5833409"/>
                <a:ext cx="487557" cy="365953"/>
              </a:xfrm>
              <a:prstGeom prst="rightArrow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 38"/>
            <p:cNvSpPr/>
            <p:nvPr/>
          </p:nvSpPr>
          <p:spPr>
            <a:xfrm>
              <a:off x="1548717" y="4796342"/>
              <a:ext cx="41496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Gill Sans Light" charset="0"/>
                  <a:ea typeface="Gill Sans Light" charset="0"/>
                  <a:cs typeface="Gill Sans Light" charset="0"/>
                </a:rPr>
                <a:t>Job A/B: 1 GB persistent, 7 GB temporary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39E0B37-94B8-D74D-A5FE-B3A2F20F8D31}"/>
              </a:ext>
            </a:extLst>
          </p:cNvPr>
          <p:cNvSpPr txBox="1"/>
          <p:nvPr/>
        </p:nvSpPr>
        <p:spPr>
          <a:xfrm>
            <a:off x="720989" y="1956816"/>
            <a:ext cx="110476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Central kernel-based scheduler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Breaks common efficiency optimizations: kernel batching and pipelining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prstClr val="black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Ephemeral allocation is </a:t>
            </a:r>
            <a:r>
              <a:rPr lang="en-US" sz="2800" dirty="0">
                <a:solidFill>
                  <a:srgbClr val="F96500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not atomic</a:t>
            </a:r>
            <a:r>
              <a:rPr lang="en-US" sz="2800" dirty="0">
                <a:solidFill>
                  <a:prstClr val="black"/>
                </a:solidFill>
                <a:latin typeface="Gill Sans Light" panose="020B0302020104020203" pitchFamily="34" charset="-79"/>
                <a:ea typeface="Gill Sans" charset="0"/>
                <a:cs typeface="Gill Sans Light" panose="020B0302020104020203" pitchFamily="34" charset="-79"/>
              </a:rPr>
              <a:t>!</a:t>
            </a:r>
            <a:endParaRPr lang="en-US" sz="2400" dirty="0">
              <a:solidFill>
                <a:schemeClr val="bg1"/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97EE67-43ED-AE49-AF63-8B71349E9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altLang="zh-CN" dirty="0"/>
              <a:t>In-Lane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Fragmentation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0989" y="2182505"/>
            <a:ext cx="11047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Gill Sans"/>
                <a:cs typeface="Gill Sans"/>
              </a:rPr>
              <a:t>In-lane</a:t>
            </a:r>
            <a:r>
              <a:rPr lang="zh-CN" altLang="en-US" sz="2400" dirty="0">
                <a:latin typeface="Gill Sans"/>
                <a:cs typeface="Gill Sans"/>
              </a:rPr>
              <a:t> </a:t>
            </a:r>
            <a:r>
              <a:rPr lang="en-US" altLang="zh-CN" sz="2400" dirty="0">
                <a:latin typeface="Gill Sans"/>
                <a:cs typeface="Gill Sans"/>
              </a:rPr>
              <a:t>Fragmentation</a:t>
            </a:r>
            <a:endParaRPr lang="en-US" sz="2400" dirty="0">
              <a:latin typeface="Gill Sans Light"/>
              <a:cs typeface="Gill Sans Light"/>
            </a:endParaRPr>
          </a:p>
        </p:txBody>
      </p:sp>
      <p:pic>
        <p:nvPicPr>
          <p:cNvPr id="5" name="cut.mp4">
            <a:hlinkClick r:id="" action="ppaction://media"/>
            <a:extLst>
              <a:ext uri="{FF2B5EF4-FFF2-40B4-BE49-F238E27FC236}">
                <a16:creationId xmlns:a16="http://schemas.microsoft.com/office/drawing/2014/main" id="{5448C933-569B-DF4F-A476-7BA6F31A6D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12510" y="2644170"/>
            <a:ext cx="6864626" cy="41187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7DA87-692A-9647-8278-0BD9126DC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GPU Lane: </a:t>
            </a:r>
            <a:r>
              <a:rPr lang="en-US" altLang="zh-CN" dirty="0"/>
              <a:t>Allocation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20989" y="2182505"/>
            <a:ext cx="10261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</a:t>
            </a:r>
            <a:r>
              <a:rPr 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event-driven algorithm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: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reacts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when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job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arriving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/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finishing</a:t>
            </a:r>
            <a:endParaRPr lang="en-US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EC71FF-75FC-364A-9DE5-D68244D8277E}"/>
              </a:ext>
            </a:extLst>
          </p:cNvPr>
          <p:cNvSpPr txBox="1"/>
          <p:nvPr/>
        </p:nvSpPr>
        <p:spPr>
          <a:xfrm>
            <a:off x="1178188" y="3281234"/>
            <a:ext cx="55477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If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possible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create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new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lane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-&gt;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create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If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possible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reuse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existing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-&gt;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reuse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If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possible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to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defrag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-&gt;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defrag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Otherwise,</a:t>
            </a:r>
            <a:r>
              <a:rPr lang="zh-CN" altLang="en-US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altLang="zh-CN" sz="24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wait</a:t>
            </a:r>
            <a:endParaRPr lang="en-US" sz="24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12C42-20B9-F340-9C9E-CF8FD7965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Multi-GPU: the Rescue or Nightmare?</a:t>
            </a:r>
            <a:endParaRPr lang="en-US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720989" y="1958485"/>
            <a:ext cx="11047668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Data parallelism</a:t>
            </a:r>
          </a:p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Model parallelism</a:t>
            </a:r>
          </a:p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Parameter server? Communication?</a:t>
            </a:r>
          </a:p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Ad-hoc memory aggregation</a:t>
            </a:r>
          </a:p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Modify model to fit in the memory</a:t>
            </a:r>
          </a:p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20989" y="4810349"/>
            <a:ext cx="5097920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15875" marR="0" lvl="0" algn="l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defRPr/>
            </a:pPr>
            <a:r>
              <a:rPr lang="en-US" i="1" dirty="0">
                <a:latin typeface="Gill Sans Light" panose="020B0502020104020203" pitchFamily="34" charset="-79"/>
                <a:ea typeface="Gill Sans" charset="0"/>
                <a:cs typeface="Gill Sans Light" panose="020B0502020104020203" pitchFamily="34" charset="-79"/>
              </a:rPr>
              <a:t>ML practitioners always have to deal with low-level hardware details. </a:t>
            </a:r>
            <a:r>
              <a:rPr lang="en-US" i="1" dirty="0">
                <a:latin typeface="Gill Sans" charset="0"/>
                <a:ea typeface="Gill Sans" charset="0"/>
                <a:cs typeface="Gill Sans" charset="0"/>
              </a:rPr>
              <a:t>No clean separation of concerns.</a:t>
            </a:r>
            <a:endParaRPr lang="en" i="1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26DA5-0D94-7F49-B7ED-A9770C151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23" y="2525269"/>
            <a:ext cx="2871000" cy="39324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DB0AE3-4D17-9848-B780-2F5677D95CC5}"/>
              </a:ext>
            </a:extLst>
          </p:cNvPr>
          <p:cNvSpPr/>
          <p:nvPr/>
        </p:nvSpPr>
        <p:spPr>
          <a:xfrm>
            <a:off x="3502091" y="2002049"/>
            <a:ext cx="52334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 Light" panose="020B0502020104020203" pitchFamily="34" charset="-79"/>
                <a:cs typeface="Gill Sans Light" panose="020B0502020104020203" pitchFamily="34" charset="-79"/>
              </a:rPr>
              <a:t>→ Worse memory under-utilization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16BCDC-4589-7748-914E-9B5376FCF7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r="5184" b="11653"/>
          <a:stretch/>
        </p:blipFill>
        <p:spPr>
          <a:xfrm>
            <a:off x="2410798" y="2755983"/>
            <a:ext cx="3685202" cy="129606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0D94CE5-6DF0-EA42-8EB2-DE44F25D1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r="5184" b="11653"/>
          <a:stretch/>
        </p:blipFill>
        <p:spPr>
          <a:xfrm>
            <a:off x="2410798" y="3911785"/>
            <a:ext cx="3685202" cy="129606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553CD24-851E-3E41-A305-4E8250E8D9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r="5184" b="11653"/>
          <a:stretch/>
        </p:blipFill>
        <p:spPr>
          <a:xfrm>
            <a:off x="6096000" y="2755982"/>
            <a:ext cx="3685202" cy="12960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C0AAEB-E350-BF42-898E-A7FC17789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r="5184" b="11653"/>
          <a:stretch/>
        </p:blipFill>
        <p:spPr>
          <a:xfrm>
            <a:off x="6096000" y="3911785"/>
            <a:ext cx="3685202" cy="12960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178A2A3-0A3E-774C-AE21-2CAD9376E7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r="5184" b="11653"/>
          <a:stretch/>
        </p:blipFill>
        <p:spPr>
          <a:xfrm>
            <a:off x="2410798" y="5012943"/>
            <a:ext cx="3685202" cy="12960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E3949B5-8538-5240-8FFC-7AE6ADB7F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r="5184" b="11653"/>
          <a:stretch/>
        </p:blipFill>
        <p:spPr>
          <a:xfrm>
            <a:off x="6096000" y="5012943"/>
            <a:ext cx="3685202" cy="1296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0D5EB-A576-894A-9B34-BEA3A6840A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7040" y="3704925"/>
            <a:ext cx="5195238" cy="2770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7A206D-AB64-6A4B-8006-6FE5AB38F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646" y="3704925"/>
            <a:ext cx="3624354" cy="2762250"/>
          </a:xfrm>
          <a:prstGeom prst="rect">
            <a:avLst/>
          </a:prstGeom>
        </p:spPr>
      </p:pic>
      <p:pic>
        <p:nvPicPr>
          <p:cNvPr id="37" name="Reference" hidden="1">
            <a:extLst>
              <a:ext uri="{FF2B5EF4-FFF2-40B4-BE49-F238E27FC236}">
                <a16:creationId xmlns:a16="http://schemas.microsoft.com/office/drawing/2014/main" id="{E991FD0A-9730-2647-881C-B4B9E68DE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7555" y="2500009"/>
            <a:ext cx="2871000" cy="39324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7C4C27-DF23-554F-93A4-39DFEAEC0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8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3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34245 -0.00324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-162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7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They Don’t Even Care!</a:t>
            </a:r>
            <a:endParaRPr lang="en-US" baseline="-25000" dirty="0"/>
          </a:p>
        </p:txBody>
      </p:sp>
      <p:sp>
        <p:nvSpPr>
          <p:cNvPr id="20" name="TextBox 19"/>
          <p:cNvSpPr txBox="1"/>
          <p:nvPr/>
        </p:nvSpPr>
        <p:spPr>
          <a:xfrm>
            <a:off x="720989" y="1958485"/>
            <a:ext cx="11047668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en-US" dirty="0">
                <a:latin typeface="Gill Sans" panose="020B0502020104020203" pitchFamily="34" charset="-79"/>
                <a:cs typeface="Gill Sans" panose="020B0502020104020203" pitchFamily="34" charset="-79"/>
              </a:rPr>
              <a:t>Expectation's from ML practitioners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Handle larger model and data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Mix &amp; match networks and layers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Gill Sans" panose="020B0502020104020203" pitchFamily="34" charset="-79"/>
                <a:cs typeface="Gill Sans" panose="020B0502020104020203" pitchFamily="34" charset="-79"/>
              </a:rPr>
              <a:t>Something smart and just runs</a:t>
            </a:r>
            <a:endParaRPr lang="en-US" sz="2400" dirty="0">
              <a:latin typeface="Gill Sans Light"/>
              <a:cs typeface="Gill Sans Light"/>
            </a:endParaRPr>
          </a:p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endParaRPr lang="en-US" b="1" dirty="0"/>
          </a:p>
        </p:txBody>
      </p:sp>
      <p:sp>
        <p:nvSpPr>
          <p:cNvPr id="21" name="TextBox 20" hidden="1"/>
          <p:cNvSpPr txBox="1"/>
          <p:nvPr/>
        </p:nvSpPr>
        <p:spPr>
          <a:xfrm>
            <a:off x="720989" y="4330953"/>
            <a:ext cx="11047668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Average memory usage less than 50%</a:t>
            </a:r>
          </a:p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Peak-to-average ratio as high as 4.86x</a:t>
            </a:r>
          </a:p>
          <a:p>
            <a:pPr marL="457200" indent="-457200" algn="l">
              <a:lnSpc>
                <a:spcPct val="120000"/>
              </a:lnSpc>
              <a:buFont typeface="Arial" charset="0"/>
              <a:buChar char="•"/>
            </a:pPr>
            <a:r>
              <a:rPr lang="en-US" dirty="0"/>
              <a:t>GPU allocation: one or nothing</a:t>
            </a:r>
            <a:endParaRPr lang="en" dirty="0"/>
          </a:p>
        </p:txBody>
      </p:sp>
      <p:sp>
        <p:nvSpPr>
          <p:cNvPr id="26" name="TextBox 25" hidden="1"/>
          <p:cNvSpPr txBox="1"/>
          <p:nvPr/>
        </p:nvSpPr>
        <p:spPr>
          <a:xfrm>
            <a:off x="720989" y="1958485"/>
            <a:ext cx="1104766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Improve application performance and cluster efficiency</a:t>
            </a:r>
          </a:p>
          <a:p>
            <a:endParaRPr lang="en-US" sz="2800" dirty="0">
              <a:latin typeface="Gill Sans"/>
              <a:cs typeface="Gill Sans"/>
            </a:endParaRPr>
          </a:p>
          <a:p>
            <a:r>
              <a:rPr lang="en-US" sz="2800" dirty="0">
                <a:latin typeface="Gill Sans"/>
                <a:cs typeface="Gill Sans"/>
              </a:rPr>
              <a:t>Minimize deployment overhead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  <a:latin typeface="Gill Sans Light"/>
                <a:cs typeface="Gill Sans Light"/>
              </a:rPr>
              <a:t>No new hardware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prstClr val="black"/>
                </a:solidFill>
                <a:latin typeface="Gill Sans Light"/>
                <a:cs typeface="Gill Sans Light"/>
              </a:rPr>
              <a:t>No software modification</a:t>
            </a:r>
          </a:p>
          <a:p>
            <a:endParaRPr lang="en-US" sz="2800" dirty="0">
              <a:latin typeface="Gill Sans"/>
              <a:cs typeface="Gill Sans"/>
            </a:endParaRPr>
          </a:p>
          <a:p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Tolerate failures</a:t>
            </a:r>
            <a:endParaRPr lang="en-US" sz="2800" baseline="30000" dirty="0">
              <a:latin typeface="Gill Sans" charset="0"/>
              <a:ea typeface="Gill Sans" charset="0"/>
              <a:cs typeface="Gill Sans" charset="0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latin typeface="Gill Sans Light"/>
                <a:cs typeface="Gill Sans Light"/>
              </a:rPr>
              <a:t>Machine crash, network disconnection</a:t>
            </a:r>
          </a:p>
          <a:p>
            <a:endParaRPr lang="en-US" sz="2800" dirty="0">
              <a:latin typeface="Gill Sans"/>
              <a:cs typeface="Gill Sans"/>
            </a:endParaRPr>
          </a:p>
          <a:p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Manage remote memory at scale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BC5748-531E-534A-AB40-CB8D2F00B7CD}"/>
              </a:ext>
            </a:extLst>
          </p:cNvPr>
          <p:cNvSpPr/>
          <p:nvPr/>
        </p:nvSpPr>
        <p:spPr>
          <a:xfrm>
            <a:off x="5364656" y="3386631"/>
            <a:ext cx="420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Gill Sans Light" panose="020B0502020104020203" pitchFamily="34" charset="-79"/>
                <a:cs typeface="Gill Sans Light" panose="020B0502020104020203" pitchFamily="34" charset="-79"/>
              </a:rPr>
              <a:t>as efficient/convenient as possible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2A6D69-65A4-9B46-9233-A87A59216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14006"/>
            <a:ext cx="12192000" cy="349270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5400" dirty="0">
                <a:solidFill>
                  <a:schemeClr val="accent6">
                    <a:lumMod val="75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How Can We Efficiently Share a GPU for Deep Learning Applications?</a:t>
            </a:r>
          </a:p>
        </p:txBody>
      </p:sp>
    </p:spTree>
    <p:extLst>
      <p:ext uri="{BB962C8B-B14F-4D97-AF65-F5344CB8AC3E}">
        <p14:creationId xmlns:p14="http://schemas.microsoft.com/office/powerpoint/2010/main" val="20316044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-Full">
            <a:extLst>
              <a:ext uri="{FF2B5EF4-FFF2-40B4-BE49-F238E27FC236}">
                <a16:creationId xmlns:a16="http://schemas.microsoft.com/office/drawing/2014/main" id="{A2FBB42B-A5C8-924A-99E9-E11ADD1FC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340260"/>
              </p:ext>
            </p:extLst>
          </p:nvPr>
        </p:nvGraphicFramePr>
        <p:xfrm>
          <a:off x="1129993" y="3347007"/>
          <a:ext cx="9932015" cy="201159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373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5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4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68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Approach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Efficiency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Dynamic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Memory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Flexible Scheduling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Static Partitioning (SP)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kern="120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sz="2400" b="0" i="0" kern="120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Multi-Process Service (</a:t>
                      </a:r>
                      <a:r>
                        <a:rPr lang="en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MPS)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kern="120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GPU Sharing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217DD-487E-2E4A-99E1-4D2603C59C02}"/>
              </a:ext>
            </a:extLst>
          </p:cNvPr>
          <p:cNvSpPr txBox="1"/>
          <p:nvPr/>
        </p:nvSpPr>
        <p:spPr>
          <a:xfrm>
            <a:off x="720989" y="1958485"/>
            <a:ext cx="11047668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Existing sharing solutions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95115-5F46-804A-ACA3-B17E5DD5E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E4BC627-AC99-AB40-AA77-AD4C10984B8E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6" name="Table-Row1">
            <a:extLst>
              <a:ext uri="{FF2B5EF4-FFF2-40B4-BE49-F238E27FC236}">
                <a16:creationId xmlns:a16="http://schemas.microsoft.com/office/drawing/2014/main" id="{CE12B42F-3712-3C4C-B644-6718455E87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1566516"/>
              </p:ext>
            </p:extLst>
          </p:nvPr>
        </p:nvGraphicFramePr>
        <p:xfrm>
          <a:off x="1129993" y="3347007"/>
          <a:ext cx="9932015" cy="146298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4373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53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646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68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Approach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Efficiency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Dynamic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Memory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Flexible Scheduling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Static Partitioning (SP)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kern="120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kern="120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sz="2400" b="0" i="0" kern="120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32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5.3|31.8|30.8"/>
</p:tagLst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00000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7BC4796A-9872-4AA6-868A-E1A52DAE5C9B}" vid="{226865FD-68E7-4897-9C2B-9A00B6BC8C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A4849AD-65CA-4CDD-87B0-7F56EA6DF7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4251</Words>
  <Application>Microsoft Office PowerPoint</Application>
  <PresentationFormat>宽屏</PresentationFormat>
  <Paragraphs>1098</Paragraphs>
  <Slides>74</Slides>
  <Notes>57</Notes>
  <HiddenSlides>10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4" baseType="lpstr">
      <vt:lpstr>Abril Fatface</vt:lpstr>
      <vt:lpstr>Arial</vt:lpstr>
      <vt:lpstr>Calibri</vt:lpstr>
      <vt:lpstr>Cambria Math</vt:lpstr>
      <vt:lpstr>Gill Sans</vt:lpstr>
      <vt:lpstr>Gill Sans Light</vt:lpstr>
      <vt:lpstr>Segoe UI</vt:lpstr>
      <vt:lpstr>Segoe UI Light</vt:lpstr>
      <vt:lpstr>Times New Roman</vt:lpstr>
      <vt:lpstr>WelcomeDoc</vt:lpstr>
      <vt:lpstr>PowerPoint 演示文稿</vt:lpstr>
      <vt:lpstr>Deep Learning Memory Usage</vt:lpstr>
      <vt:lpstr>Topics Today</vt:lpstr>
      <vt:lpstr>Exclusive Access to GPU</vt:lpstr>
      <vt:lpstr>Exclusive Access: Lack of Flexibility</vt:lpstr>
      <vt:lpstr>Exclusive Access: Lack of Flexibility</vt:lpstr>
      <vt:lpstr>Exclusive Access: Lack of Flexibility</vt:lpstr>
      <vt:lpstr>PowerPoint 演示文稿</vt:lpstr>
      <vt:lpstr>GPU Sharing</vt:lpstr>
      <vt:lpstr>Design Goals</vt:lpstr>
      <vt:lpstr>PowerPoint 演示文稿</vt:lpstr>
      <vt:lpstr>Salus in DL Stack</vt:lpstr>
      <vt:lpstr>PowerPoint 演示文稿</vt:lpstr>
      <vt:lpstr>PowerPoint 演示文稿</vt:lpstr>
      <vt:lpstr>Sharing Primitives</vt:lpstr>
      <vt:lpstr>Sharing Primitives: Efficient Job Switching</vt:lpstr>
      <vt:lpstr>Understand DL Job Memory</vt:lpstr>
      <vt:lpstr>Understand DL Job Memory</vt:lpstr>
      <vt:lpstr>Sharing Primitives: Efficient Job Switching</vt:lpstr>
      <vt:lpstr>Sharing Primitives</vt:lpstr>
      <vt:lpstr>Sharing Primitives</vt:lpstr>
      <vt:lpstr>Sharing Primitives: Memory Sharing</vt:lpstr>
      <vt:lpstr>GPU Lane: Best Fit &amp; Safety Condition</vt:lpstr>
      <vt:lpstr>GPU Lane: Best Fit &amp; Safety Condition</vt:lpstr>
      <vt:lpstr>Salus Scheduling Polices</vt:lpstr>
      <vt:lpstr>PowerPoint 演示文稿</vt:lpstr>
      <vt:lpstr>A Production Trace</vt:lpstr>
      <vt:lpstr>Sub-second Level Switching</vt:lpstr>
      <vt:lpstr>Hyper-parameter Exploration</vt:lpstr>
      <vt:lpstr>Pack Inference Applications</vt:lpstr>
      <vt:lpstr>Discussions</vt:lpstr>
      <vt:lpstr>Topics Today</vt:lpstr>
      <vt:lpstr>Architecture Evolution</vt:lpstr>
      <vt:lpstr>GPU Memory Shortage</vt:lpstr>
      <vt:lpstr>Review Existing Frameworks</vt:lpstr>
      <vt:lpstr>Goal</vt:lpstr>
      <vt:lpstr>Outline of Techniques</vt:lpstr>
      <vt:lpstr>Computation Patterns</vt:lpstr>
      <vt:lpstr>Opportunity 1: Reusing at Different Time</vt:lpstr>
      <vt:lpstr>Liveness Analysis: 50% Memory Saving</vt:lpstr>
      <vt:lpstr>Liveness Analysis: 50% Memory Saving</vt:lpstr>
      <vt:lpstr>Liveness Analysis: 50% Memory Saving</vt:lpstr>
      <vt:lpstr>Liveness Analysis: 50% Memory Saving</vt:lpstr>
      <vt:lpstr>Liveness Analysis: 50% Memory Saving</vt:lpstr>
      <vt:lpstr>Liveness Analysis: 50% Memory Saving</vt:lpstr>
      <vt:lpstr>Liveness Analysis: 50% Memory Saving</vt:lpstr>
      <vt:lpstr>Liveness Analysis: 50% Memory Saving</vt:lpstr>
      <vt:lpstr>Liveness Analysis: 50% Memory Saving</vt:lpstr>
      <vt:lpstr>Liveness Analysis: 50% Memory Saving</vt:lpstr>
      <vt:lpstr>Liveness Analysis: 50% Memory Saving</vt:lpstr>
      <vt:lpstr>Liveness Analysis: 50% Memory Saving</vt:lpstr>
      <vt:lpstr>Liveness Analysis on AlexNet</vt:lpstr>
      <vt:lpstr>Liveness Analysis Performance Issue</vt:lpstr>
      <vt:lpstr>Opportunity 2: Using External Buffer</vt:lpstr>
      <vt:lpstr>Unified Tensor Pool (UTP)</vt:lpstr>
      <vt:lpstr>Pre-fetch and offload on AlexNet</vt:lpstr>
      <vt:lpstr>Problem of On-demand Offload &amp; Prefetch</vt:lpstr>
      <vt:lpstr>Opportunity 3: Cost-aware Re-computation</vt:lpstr>
      <vt:lpstr>Speed Centric vs Memory Centric</vt:lpstr>
      <vt:lpstr>Cost-aware Recomputations on AlexNet</vt:lpstr>
      <vt:lpstr>Overall Evaluations: Max Batch Size</vt:lpstr>
      <vt:lpstr>Overall Evaluations: Larger # of Layers</vt:lpstr>
      <vt:lpstr>Overall Evaluations: Speed</vt:lpstr>
      <vt:lpstr>Discussions</vt:lpstr>
      <vt:lpstr>Overhead</vt:lpstr>
      <vt:lpstr>Salus Enable Fast Switching in SRTF</vt:lpstr>
      <vt:lpstr>Overhead</vt:lpstr>
      <vt:lpstr>PowerPoint 演示文稿</vt:lpstr>
      <vt:lpstr>Schedule at GPU Kernel Level?</vt:lpstr>
      <vt:lpstr>Schedule at GPU Kernel Level?</vt:lpstr>
      <vt:lpstr>In-Lane Memory Fragmentation</vt:lpstr>
      <vt:lpstr>GPU Lane: Allocation</vt:lpstr>
      <vt:lpstr>Multi-GPU: the Rescue or Nightmare?</vt:lpstr>
      <vt:lpstr>They Don’t Even Care!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2013-02-20T19:56:40Z</dcterms:created>
  <dcterms:modified xsi:type="dcterms:W3CDTF">2020-04-01T05:03:43Z</dcterms:modified>
  <cp:category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